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49" r:id="rId2"/>
    <p:sldId id="387" r:id="rId3"/>
    <p:sldId id="407" r:id="rId4"/>
    <p:sldId id="371" r:id="rId5"/>
    <p:sldId id="402" r:id="rId6"/>
    <p:sldId id="405" r:id="rId7"/>
    <p:sldId id="373" r:id="rId8"/>
    <p:sldId id="374" r:id="rId9"/>
    <p:sldId id="392" r:id="rId10"/>
    <p:sldId id="409" r:id="rId11"/>
    <p:sldId id="415" r:id="rId12"/>
    <p:sldId id="410" r:id="rId13"/>
    <p:sldId id="411" r:id="rId14"/>
    <p:sldId id="399" r:id="rId15"/>
    <p:sldId id="412" r:id="rId16"/>
    <p:sldId id="413" r:id="rId17"/>
    <p:sldId id="414" r:id="rId18"/>
    <p:sldId id="386" r:id="rId19"/>
    <p:sldId id="377" r:id="rId20"/>
    <p:sldId id="403" r:id="rId21"/>
    <p:sldId id="396" r:id="rId22"/>
    <p:sldId id="370" r:id="rId23"/>
    <p:sldId id="393" r:id="rId24"/>
    <p:sldId id="404" r:id="rId25"/>
    <p:sldId id="366" r:id="rId26"/>
    <p:sldId id="416" r:id="rId27"/>
    <p:sldId id="417" r:id="rId28"/>
    <p:sldId id="401" r:id="rId29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5F5"/>
    <a:srgbClr val="018CB7"/>
    <a:srgbClr val="D1F4FF"/>
    <a:srgbClr val="2ECCFE"/>
    <a:srgbClr val="FFA7A7"/>
    <a:srgbClr val="01A6DB"/>
    <a:srgbClr val="EB6E19"/>
    <a:srgbClr val="272727"/>
    <a:srgbClr val="FAFAFA"/>
    <a:srgbClr val="5859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78" autoAdjust="0"/>
    <p:restoredTop sz="88927" autoAdjust="0"/>
  </p:normalViewPr>
  <p:slideViewPr>
    <p:cSldViewPr snapToGrid="0">
      <p:cViewPr>
        <p:scale>
          <a:sx n="70" d="100"/>
          <a:sy n="70" d="100"/>
        </p:scale>
        <p:origin x="-2022" y="-8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CD960C-F367-4562-B705-E18B05FE8D8A}" type="doc">
      <dgm:prSet loTypeId="urn:microsoft.com/office/officeart/2005/8/layout/vList5" loCatId="list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ACA06151-B339-41C9-A8DC-B1153F39C2D0}">
      <dgm:prSet custT="1"/>
      <dgm:spPr>
        <a:solidFill>
          <a:schemeClr val="lt1">
            <a:hueOff val="0"/>
            <a:satOff val="0"/>
            <a:lumOff val="0"/>
            <a:alpha val="59000"/>
          </a:schemeClr>
        </a:solidFill>
      </dgm:spPr>
      <dgm:t>
        <a:bodyPr/>
        <a:lstStyle/>
        <a:p>
          <a:pPr rtl="0"/>
          <a:r>
            <a:rPr lang="ru-RU" sz="1800" b="1" dirty="0">
              <a:latin typeface="Arial Black" panose="020B0A04020102020204" pitchFamily="34" charset="0"/>
            </a:rPr>
            <a:t>ВПП</a:t>
          </a:r>
        </a:p>
        <a:p>
          <a:pPr rtl="0"/>
          <a:r>
            <a:rPr lang="ru-RU" sz="1400" dirty="0"/>
            <a:t>асфальтобетон 20 Х 806</a:t>
          </a:r>
        </a:p>
        <a:p>
          <a:r>
            <a:rPr lang="ru-RU" sz="1400" dirty="0"/>
            <a:t>- грунт 80 Х 1200</a:t>
          </a:r>
          <a:r>
            <a:rPr lang="ru-RU" sz="1400" b="0" dirty="0"/>
            <a:t> </a:t>
          </a:r>
          <a:endParaRPr lang="ru-RU" sz="1100" b="0" dirty="0"/>
        </a:p>
      </dgm:t>
    </dgm:pt>
    <dgm:pt modelId="{756A7E5D-7DE9-425F-868C-9A4F800689A2}" type="parTrans" cxnId="{0893CA2F-D458-4332-911C-3C1247BDEA53}">
      <dgm:prSet/>
      <dgm:spPr/>
      <dgm:t>
        <a:bodyPr/>
        <a:lstStyle/>
        <a:p>
          <a:endParaRPr lang="ru-RU" sz="1400" b="0"/>
        </a:p>
      </dgm:t>
    </dgm:pt>
    <dgm:pt modelId="{A17F1790-5AA8-4821-9834-21975EED923A}" type="sibTrans" cxnId="{0893CA2F-D458-4332-911C-3C1247BDEA53}">
      <dgm:prSet/>
      <dgm:spPr/>
      <dgm:t>
        <a:bodyPr/>
        <a:lstStyle/>
        <a:p>
          <a:endParaRPr lang="ru-RU" sz="1400" b="0"/>
        </a:p>
      </dgm:t>
    </dgm:pt>
    <dgm:pt modelId="{00F4AD88-C5F6-4BEC-95C4-05EFF7387CB8}">
      <dgm:prSet custT="1"/>
      <dgm:spPr/>
      <dgm:t>
        <a:bodyPr/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Black" panose="020B0A04020102020204" pitchFamily="34" charset="0"/>
              <a:ea typeface="+mn-ea"/>
              <a:cs typeface="+mn-cs"/>
            </a:rPr>
            <a:t>Ангары</a:t>
          </a:r>
        </a:p>
        <a:p>
          <a:pPr marL="0"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общей площадью до 2500 кв.м. </a:t>
          </a:r>
          <a:r>
            <a:rPr lang="ru-RU" sz="1200" b="0" kern="1200" dirty="0"/>
            <a:t> </a:t>
          </a:r>
        </a:p>
      </dgm:t>
    </dgm:pt>
    <dgm:pt modelId="{4D6E46FD-3C5F-4B77-9B3E-28E54B79A172}" type="parTrans" cxnId="{F79212BF-D6F1-40B1-AFF4-E1302DAAAEBC}">
      <dgm:prSet/>
      <dgm:spPr/>
      <dgm:t>
        <a:bodyPr/>
        <a:lstStyle/>
        <a:p>
          <a:endParaRPr lang="ru-RU" sz="1400" b="0"/>
        </a:p>
      </dgm:t>
    </dgm:pt>
    <dgm:pt modelId="{1244BA69-8651-4A98-BB6A-10D6511EF0CC}" type="sibTrans" cxnId="{F79212BF-D6F1-40B1-AFF4-E1302DAAAEBC}">
      <dgm:prSet/>
      <dgm:spPr/>
      <dgm:t>
        <a:bodyPr/>
        <a:lstStyle/>
        <a:p>
          <a:endParaRPr lang="ru-RU" sz="1400" b="0"/>
        </a:p>
      </dgm:t>
    </dgm:pt>
    <dgm:pt modelId="{4793497C-D784-4CE0-A856-80EEF5B646EC}">
      <dgm:prSet custT="1"/>
      <dgm:spPr/>
      <dgm:t>
        <a:bodyPr/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Black" panose="020B0A04020102020204" pitchFamily="34" charset="0"/>
              <a:ea typeface="+mn-ea"/>
              <a:cs typeface="+mn-cs"/>
            </a:rPr>
            <a:t>Теплый ангар</a:t>
          </a:r>
        </a:p>
        <a:p>
          <a:pPr marL="0"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для проведения регламентных и ремонтных работ для авиационной техники</a:t>
          </a:r>
          <a:r>
            <a:rPr lang="ru-RU" sz="1200" b="0" kern="1200" dirty="0"/>
            <a:t> </a:t>
          </a:r>
        </a:p>
      </dgm:t>
    </dgm:pt>
    <dgm:pt modelId="{575CE0B5-D357-48EA-A2B6-C5DABCDA3310}" type="parTrans" cxnId="{65D57E70-6448-4FA4-8DD2-FCBD9A74AA03}">
      <dgm:prSet/>
      <dgm:spPr/>
      <dgm:t>
        <a:bodyPr/>
        <a:lstStyle/>
        <a:p>
          <a:endParaRPr lang="ru-RU" sz="1400" b="0"/>
        </a:p>
      </dgm:t>
    </dgm:pt>
    <dgm:pt modelId="{BB29E70E-F98B-4671-8ED1-89C5FA174A6F}" type="sibTrans" cxnId="{65D57E70-6448-4FA4-8DD2-FCBD9A74AA03}">
      <dgm:prSet/>
      <dgm:spPr/>
      <dgm:t>
        <a:bodyPr/>
        <a:lstStyle/>
        <a:p>
          <a:endParaRPr lang="ru-RU" sz="1400" b="0"/>
        </a:p>
      </dgm:t>
    </dgm:pt>
    <dgm:pt modelId="{CE05CE29-B834-4DAF-9011-BED50A292093}">
      <dgm:prSet custT="1"/>
      <dgm:spPr/>
      <dgm:t>
        <a:bodyPr/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Black" panose="020B0A04020102020204" pitchFamily="34" charset="0"/>
              <a:ea typeface="+mn-ea"/>
              <a:cs typeface="+mn-cs"/>
            </a:rPr>
            <a:t>Командно-диспетчерский пункт  </a:t>
          </a:r>
        </a:p>
      </dgm:t>
    </dgm:pt>
    <dgm:pt modelId="{42F2F75C-C340-4AFB-9166-AB4144DD9918}" type="parTrans" cxnId="{CF4857DC-0EEE-4E5E-84A6-6607949F4135}">
      <dgm:prSet/>
      <dgm:spPr/>
      <dgm:t>
        <a:bodyPr/>
        <a:lstStyle/>
        <a:p>
          <a:endParaRPr lang="ru-RU" sz="1400" b="0"/>
        </a:p>
      </dgm:t>
    </dgm:pt>
    <dgm:pt modelId="{9DDEB319-64E0-413D-8F53-628D0345EF64}" type="sibTrans" cxnId="{CF4857DC-0EEE-4E5E-84A6-6607949F4135}">
      <dgm:prSet/>
      <dgm:spPr/>
      <dgm:t>
        <a:bodyPr/>
        <a:lstStyle/>
        <a:p>
          <a:endParaRPr lang="ru-RU" sz="1400" b="0"/>
        </a:p>
      </dgm:t>
    </dgm:pt>
    <dgm:pt modelId="{FA058C43-25F7-4094-BBB7-D8267F617B97}">
      <dgm:prSet custT="1"/>
      <dgm:spPr/>
      <dgm:t>
        <a:bodyPr/>
        <a:lstStyle/>
        <a:p>
          <a:pPr rtl="0"/>
          <a:r>
            <a:rPr lang="ru-RU" sz="1400" b="1" dirty="0">
              <a:latin typeface="Arial Black" panose="020B0A04020102020204" pitchFamily="34" charset="0"/>
            </a:rPr>
            <a:t>Сертифицированный учебный центр</a:t>
          </a:r>
        </a:p>
      </dgm:t>
    </dgm:pt>
    <dgm:pt modelId="{E4735E4A-4507-490A-B8E8-0304F76CF7B7}" type="parTrans" cxnId="{DF3C9756-26D4-45A2-B56F-7280CEC2CE0F}">
      <dgm:prSet/>
      <dgm:spPr/>
      <dgm:t>
        <a:bodyPr/>
        <a:lstStyle/>
        <a:p>
          <a:endParaRPr lang="ru-RU" sz="1400" b="0"/>
        </a:p>
      </dgm:t>
    </dgm:pt>
    <dgm:pt modelId="{7C5631FF-ACCA-4D34-8DDB-AFABC11FF230}" type="sibTrans" cxnId="{DF3C9756-26D4-45A2-B56F-7280CEC2CE0F}">
      <dgm:prSet/>
      <dgm:spPr/>
      <dgm:t>
        <a:bodyPr/>
        <a:lstStyle/>
        <a:p>
          <a:endParaRPr lang="ru-RU" sz="1400" b="0"/>
        </a:p>
      </dgm:t>
    </dgm:pt>
    <dgm:pt modelId="{6111F546-E712-40A5-8629-DEF497A9635A}">
      <dgm:prSet custT="1"/>
      <dgm:spPr/>
      <dgm:t>
        <a:bodyPr/>
        <a:lstStyle/>
        <a:p>
          <a:pPr rtl="0"/>
          <a:r>
            <a:rPr lang="ru-RU" sz="1400" b="1" dirty="0">
              <a:latin typeface="Arial Black" panose="020B0A04020102020204" pitchFamily="34" charset="0"/>
            </a:rPr>
            <a:t>Базирование самолетов малой авиации</a:t>
          </a:r>
        </a:p>
      </dgm:t>
    </dgm:pt>
    <dgm:pt modelId="{4A710215-E8CF-44EF-ACB0-6A17F691129B}" type="parTrans" cxnId="{03145D2F-60B7-4924-9C0F-23A3EF8D8BB2}">
      <dgm:prSet/>
      <dgm:spPr/>
      <dgm:t>
        <a:bodyPr/>
        <a:lstStyle/>
        <a:p>
          <a:endParaRPr lang="ru-RU" sz="1400" b="0"/>
        </a:p>
      </dgm:t>
    </dgm:pt>
    <dgm:pt modelId="{5B700479-D46F-4593-9142-DF15811D6A67}" type="sibTrans" cxnId="{03145D2F-60B7-4924-9C0F-23A3EF8D8BB2}">
      <dgm:prSet/>
      <dgm:spPr/>
      <dgm:t>
        <a:bodyPr/>
        <a:lstStyle/>
        <a:p>
          <a:endParaRPr lang="ru-RU" sz="1400" b="0"/>
        </a:p>
      </dgm:t>
    </dgm:pt>
    <dgm:pt modelId="{7377B5E1-BB36-4491-96EC-5CEC6CD67B38}" type="pres">
      <dgm:prSet presAssocID="{73CD960C-F367-4562-B705-E18B05FE8D8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10D7FF7-4EDC-441D-AE72-BDE55232276E}" type="pres">
      <dgm:prSet presAssocID="{ACA06151-B339-41C9-A8DC-B1153F39C2D0}" presName="linNode" presStyleCnt="0"/>
      <dgm:spPr/>
    </dgm:pt>
    <dgm:pt modelId="{A0496F9E-0F80-4062-9E14-D953EA83F387}" type="pres">
      <dgm:prSet presAssocID="{ACA06151-B339-41C9-A8DC-B1153F39C2D0}" presName="parentText" presStyleLbl="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0C5572-D0D6-4267-A376-B41F9F08FA94}" type="pres">
      <dgm:prSet presAssocID="{A17F1790-5AA8-4821-9834-21975EED923A}" presName="sp" presStyleCnt="0"/>
      <dgm:spPr/>
    </dgm:pt>
    <dgm:pt modelId="{5BAB1FD7-89F7-4D38-B5A4-78EB51035FA0}" type="pres">
      <dgm:prSet presAssocID="{00F4AD88-C5F6-4BEC-95C4-05EFF7387CB8}" presName="linNode" presStyleCnt="0"/>
      <dgm:spPr/>
    </dgm:pt>
    <dgm:pt modelId="{668B9D1F-32CD-4BBF-93D9-122ED0D1918C}" type="pres">
      <dgm:prSet presAssocID="{00F4AD88-C5F6-4BEC-95C4-05EFF7387CB8}" presName="parentText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5E08C9-15C1-409F-AD9B-B7B0BE22B997}" type="pres">
      <dgm:prSet presAssocID="{1244BA69-8651-4A98-BB6A-10D6511EF0CC}" presName="sp" presStyleCnt="0"/>
      <dgm:spPr/>
    </dgm:pt>
    <dgm:pt modelId="{519ADF86-2058-4C12-9111-F3C6AC7CF515}" type="pres">
      <dgm:prSet presAssocID="{4793497C-D784-4CE0-A856-80EEF5B646EC}" presName="linNode" presStyleCnt="0"/>
      <dgm:spPr/>
    </dgm:pt>
    <dgm:pt modelId="{82BCA30D-15A9-4E70-B3CF-39D575590676}" type="pres">
      <dgm:prSet presAssocID="{4793497C-D784-4CE0-A856-80EEF5B646EC}" presName="parentText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E845A3-9574-4447-AB72-D1F3022C1F86}" type="pres">
      <dgm:prSet presAssocID="{BB29E70E-F98B-4671-8ED1-89C5FA174A6F}" presName="sp" presStyleCnt="0"/>
      <dgm:spPr/>
    </dgm:pt>
    <dgm:pt modelId="{2B482D30-A36B-4B2E-88F6-388323857A79}" type="pres">
      <dgm:prSet presAssocID="{CE05CE29-B834-4DAF-9011-BED50A292093}" presName="linNode" presStyleCnt="0"/>
      <dgm:spPr/>
    </dgm:pt>
    <dgm:pt modelId="{3A21A71A-1EA5-4F91-AED0-6A38754753D5}" type="pres">
      <dgm:prSet presAssocID="{CE05CE29-B834-4DAF-9011-BED50A292093}" presName="parentText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FDA5E7-6362-403C-A148-D4A17330322D}" type="pres">
      <dgm:prSet presAssocID="{9DDEB319-64E0-413D-8F53-628D0345EF64}" presName="sp" presStyleCnt="0"/>
      <dgm:spPr/>
    </dgm:pt>
    <dgm:pt modelId="{94F1F39B-54D4-4AD3-9BC0-630C47C3CFFE}" type="pres">
      <dgm:prSet presAssocID="{FA058C43-25F7-4094-BBB7-D8267F617B97}" presName="linNode" presStyleCnt="0"/>
      <dgm:spPr/>
    </dgm:pt>
    <dgm:pt modelId="{3F07FBDD-23A0-479B-B3FF-2A630A3D0D37}" type="pres">
      <dgm:prSet presAssocID="{FA058C43-25F7-4094-BBB7-D8267F617B97}" presName="parentText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9459AF-2ECF-47FB-A265-04EBA7630608}" type="pres">
      <dgm:prSet presAssocID="{7C5631FF-ACCA-4D34-8DDB-AFABC11FF230}" presName="sp" presStyleCnt="0"/>
      <dgm:spPr/>
    </dgm:pt>
    <dgm:pt modelId="{36DE6C96-D620-4FDF-8481-FC62F29FAD83}" type="pres">
      <dgm:prSet presAssocID="{6111F546-E712-40A5-8629-DEF497A9635A}" presName="linNode" presStyleCnt="0"/>
      <dgm:spPr/>
    </dgm:pt>
    <dgm:pt modelId="{F58D37E9-B751-42F5-98B1-6C5439548428}" type="pres">
      <dgm:prSet presAssocID="{6111F546-E712-40A5-8629-DEF497A9635A}" presName="parentText" presStyleLbl="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5D57E70-6448-4FA4-8DD2-FCBD9A74AA03}" srcId="{73CD960C-F367-4562-B705-E18B05FE8D8A}" destId="{4793497C-D784-4CE0-A856-80EEF5B646EC}" srcOrd="2" destOrd="0" parTransId="{575CE0B5-D357-48EA-A2B6-C5DABCDA3310}" sibTransId="{BB29E70E-F98B-4671-8ED1-89C5FA174A6F}"/>
    <dgm:cxn modelId="{11E85980-2C01-4FBC-9862-85AA37F77129}" type="presOf" srcId="{CE05CE29-B834-4DAF-9011-BED50A292093}" destId="{3A21A71A-1EA5-4F91-AED0-6A38754753D5}" srcOrd="0" destOrd="0" presId="urn:microsoft.com/office/officeart/2005/8/layout/vList5"/>
    <dgm:cxn modelId="{CF4857DC-0EEE-4E5E-84A6-6607949F4135}" srcId="{73CD960C-F367-4562-B705-E18B05FE8D8A}" destId="{CE05CE29-B834-4DAF-9011-BED50A292093}" srcOrd="3" destOrd="0" parTransId="{42F2F75C-C340-4AFB-9166-AB4144DD9918}" sibTransId="{9DDEB319-64E0-413D-8F53-628D0345EF64}"/>
    <dgm:cxn modelId="{0893CA2F-D458-4332-911C-3C1247BDEA53}" srcId="{73CD960C-F367-4562-B705-E18B05FE8D8A}" destId="{ACA06151-B339-41C9-A8DC-B1153F39C2D0}" srcOrd="0" destOrd="0" parTransId="{756A7E5D-7DE9-425F-868C-9A4F800689A2}" sibTransId="{A17F1790-5AA8-4821-9834-21975EED923A}"/>
    <dgm:cxn modelId="{1D32C184-7922-4809-9082-F76012D89B7D}" type="presOf" srcId="{4793497C-D784-4CE0-A856-80EEF5B646EC}" destId="{82BCA30D-15A9-4E70-B3CF-39D575590676}" srcOrd="0" destOrd="0" presId="urn:microsoft.com/office/officeart/2005/8/layout/vList5"/>
    <dgm:cxn modelId="{F79212BF-D6F1-40B1-AFF4-E1302DAAAEBC}" srcId="{73CD960C-F367-4562-B705-E18B05FE8D8A}" destId="{00F4AD88-C5F6-4BEC-95C4-05EFF7387CB8}" srcOrd="1" destOrd="0" parTransId="{4D6E46FD-3C5F-4B77-9B3E-28E54B79A172}" sibTransId="{1244BA69-8651-4A98-BB6A-10D6511EF0CC}"/>
    <dgm:cxn modelId="{DF3C9756-26D4-45A2-B56F-7280CEC2CE0F}" srcId="{73CD960C-F367-4562-B705-E18B05FE8D8A}" destId="{FA058C43-25F7-4094-BBB7-D8267F617B97}" srcOrd="4" destOrd="0" parTransId="{E4735E4A-4507-490A-B8E8-0304F76CF7B7}" sibTransId="{7C5631FF-ACCA-4D34-8DDB-AFABC11FF230}"/>
    <dgm:cxn modelId="{3295E78B-75EA-4583-B5E8-7FAE433F0B2C}" type="presOf" srcId="{FA058C43-25F7-4094-BBB7-D8267F617B97}" destId="{3F07FBDD-23A0-479B-B3FF-2A630A3D0D37}" srcOrd="0" destOrd="0" presId="urn:microsoft.com/office/officeart/2005/8/layout/vList5"/>
    <dgm:cxn modelId="{03145D2F-60B7-4924-9C0F-23A3EF8D8BB2}" srcId="{73CD960C-F367-4562-B705-E18B05FE8D8A}" destId="{6111F546-E712-40A5-8629-DEF497A9635A}" srcOrd="5" destOrd="0" parTransId="{4A710215-E8CF-44EF-ACB0-6A17F691129B}" sibTransId="{5B700479-D46F-4593-9142-DF15811D6A67}"/>
    <dgm:cxn modelId="{337AD2DF-0910-48A5-9E19-0358D1E56692}" type="presOf" srcId="{6111F546-E712-40A5-8629-DEF497A9635A}" destId="{F58D37E9-B751-42F5-98B1-6C5439548428}" srcOrd="0" destOrd="0" presId="urn:microsoft.com/office/officeart/2005/8/layout/vList5"/>
    <dgm:cxn modelId="{B64C8CBE-3BA8-4405-8E49-2170021AC535}" type="presOf" srcId="{73CD960C-F367-4562-B705-E18B05FE8D8A}" destId="{7377B5E1-BB36-4491-96EC-5CEC6CD67B38}" srcOrd="0" destOrd="0" presId="urn:microsoft.com/office/officeart/2005/8/layout/vList5"/>
    <dgm:cxn modelId="{B69527D8-8579-4808-97BC-9EF4D7929AB8}" type="presOf" srcId="{ACA06151-B339-41C9-A8DC-B1153F39C2D0}" destId="{A0496F9E-0F80-4062-9E14-D953EA83F387}" srcOrd="0" destOrd="0" presId="urn:microsoft.com/office/officeart/2005/8/layout/vList5"/>
    <dgm:cxn modelId="{0987690E-34D9-45AC-B39D-C9C3013394A8}" type="presOf" srcId="{00F4AD88-C5F6-4BEC-95C4-05EFF7387CB8}" destId="{668B9D1F-32CD-4BBF-93D9-122ED0D1918C}" srcOrd="0" destOrd="0" presId="urn:microsoft.com/office/officeart/2005/8/layout/vList5"/>
    <dgm:cxn modelId="{48A243D2-AAE8-4AC4-8CA6-87EB6FD552D5}" type="presParOf" srcId="{7377B5E1-BB36-4491-96EC-5CEC6CD67B38}" destId="{C10D7FF7-4EDC-441D-AE72-BDE55232276E}" srcOrd="0" destOrd="0" presId="urn:microsoft.com/office/officeart/2005/8/layout/vList5"/>
    <dgm:cxn modelId="{4F163C6F-1421-4C2D-A804-3DCC4E2CB5F6}" type="presParOf" srcId="{C10D7FF7-4EDC-441D-AE72-BDE55232276E}" destId="{A0496F9E-0F80-4062-9E14-D953EA83F387}" srcOrd="0" destOrd="0" presId="urn:microsoft.com/office/officeart/2005/8/layout/vList5"/>
    <dgm:cxn modelId="{9826B219-047C-41CF-B2D7-8D12B99C0915}" type="presParOf" srcId="{7377B5E1-BB36-4491-96EC-5CEC6CD67B38}" destId="{850C5572-D0D6-4267-A376-B41F9F08FA94}" srcOrd="1" destOrd="0" presId="urn:microsoft.com/office/officeart/2005/8/layout/vList5"/>
    <dgm:cxn modelId="{93A6A352-028B-4F7C-8103-93316C464BCA}" type="presParOf" srcId="{7377B5E1-BB36-4491-96EC-5CEC6CD67B38}" destId="{5BAB1FD7-89F7-4D38-B5A4-78EB51035FA0}" srcOrd="2" destOrd="0" presId="urn:microsoft.com/office/officeart/2005/8/layout/vList5"/>
    <dgm:cxn modelId="{D7994E6B-B425-4942-BB85-D6C9188A1A8D}" type="presParOf" srcId="{5BAB1FD7-89F7-4D38-B5A4-78EB51035FA0}" destId="{668B9D1F-32CD-4BBF-93D9-122ED0D1918C}" srcOrd="0" destOrd="0" presId="urn:microsoft.com/office/officeart/2005/8/layout/vList5"/>
    <dgm:cxn modelId="{EB5E2B09-3EC3-42D4-9C34-7E5945C747FE}" type="presParOf" srcId="{7377B5E1-BB36-4491-96EC-5CEC6CD67B38}" destId="{315E08C9-15C1-409F-AD9B-B7B0BE22B997}" srcOrd="3" destOrd="0" presId="urn:microsoft.com/office/officeart/2005/8/layout/vList5"/>
    <dgm:cxn modelId="{57A3FDAB-942F-4DC2-8511-95CA38799E25}" type="presParOf" srcId="{7377B5E1-BB36-4491-96EC-5CEC6CD67B38}" destId="{519ADF86-2058-4C12-9111-F3C6AC7CF515}" srcOrd="4" destOrd="0" presId="urn:microsoft.com/office/officeart/2005/8/layout/vList5"/>
    <dgm:cxn modelId="{F4077855-6D4D-4E94-B923-BD5C82280DAA}" type="presParOf" srcId="{519ADF86-2058-4C12-9111-F3C6AC7CF515}" destId="{82BCA30D-15A9-4E70-B3CF-39D575590676}" srcOrd="0" destOrd="0" presId="urn:microsoft.com/office/officeart/2005/8/layout/vList5"/>
    <dgm:cxn modelId="{02F5A4C2-CEC2-4413-8110-A1A98A1BAE5E}" type="presParOf" srcId="{7377B5E1-BB36-4491-96EC-5CEC6CD67B38}" destId="{20E845A3-9574-4447-AB72-D1F3022C1F86}" srcOrd="5" destOrd="0" presId="urn:microsoft.com/office/officeart/2005/8/layout/vList5"/>
    <dgm:cxn modelId="{7D930DE4-3631-4E39-B25C-367A6B586FE1}" type="presParOf" srcId="{7377B5E1-BB36-4491-96EC-5CEC6CD67B38}" destId="{2B482D30-A36B-4B2E-88F6-388323857A79}" srcOrd="6" destOrd="0" presId="urn:microsoft.com/office/officeart/2005/8/layout/vList5"/>
    <dgm:cxn modelId="{003F292D-79AD-463C-AF88-E0B07739FEAC}" type="presParOf" srcId="{2B482D30-A36B-4B2E-88F6-388323857A79}" destId="{3A21A71A-1EA5-4F91-AED0-6A38754753D5}" srcOrd="0" destOrd="0" presId="urn:microsoft.com/office/officeart/2005/8/layout/vList5"/>
    <dgm:cxn modelId="{A0D20F13-F351-4C22-98BF-4DF5305DC946}" type="presParOf" srcId="{7377B5E1-BB36-4491-96EC-5CEC6CD67B38}" destId="{9CFDA5E7-6362-403C-A148-D4A17330322D}" srcOrd="7" destOrd="0" presId="urn:microsoft.com/office/officeart/2005/8/layout/vList5"/>
    <dgm:cxn modelId="{FAD17043-ED58-41FE-BC73-3F3DE86567F8}" type="presParOf" srcId="{7377B5E1-BB36-4491-96EC-5CEC6CD67B38}" destId="{94F1F39B-54D4-4AD3-9BC0-630C47C3CFFE}" srcOrd="8" destOrd="0" presId="urn:microsoft.com/office/officeart/2005/8/layout/vList5"/>
    <dgm:cxn modelId="{3DFEA721-EEF4-4662-BF2D-2A735C5D265A}" type="presParOf" srcId="{94F1F39B-54D4-4AD3-9BC0-630C47C3CFFE}" destId="{3F07FBDD-23A0-479B-B3FF-2A630A3D0D37}" srcOrd="0" destOrd="0" presId="urn:microsoft.com/office/officeart/2005/8/layout/vList5"/>
    <dgm:cxn modelId="{11F00A43-A09E-4B82-823D-B8D9B104AC13}" type="presParOf" srcId="{7377B5E1-BB36-4491-96EC-5CEC6CD67B38}" destId="{069459AF-2ECF-47FB-A265-04EBA7630608}" srcOrd="9" destOrd="0" presId="urn:microsoft.com/office/officeart/2005/8/layout/vList5"/>
    <dgm:cxn modelId="{E61B3CC9-30EC-4F3A-9F46-A99D582C2EE0}" type="presParOf" srcId="{7377B5E1-BB36-4491-96EC-5CEC6CD67B38}" destId="{36DE6C96-D620-4FDF-8481-FC62F29FAD83}" srcOrd="10" destOrd="0" presId="urn:microsoft.com/office/officeart/2005/8/layout/vList5"/>
    <dgm:cxn modelId="{BCAF2A90-7D66-4D5E-9788-464D1B0D78DB}" type="presParOf" srcId="{36DE6C96-D620-4FDF-8481-FC62F29FAD83}" destId="{F58D37E9-B751-42F5-98B1-6C5439548428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3CD960C-F367-4562-B705-E18B05FE8D8A}" type="doc">
      <dgm:prSet loTypeId="urn:microsoft.com/office/officeart/2005/8/layout/vList5" loCatId="list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ACA06151-B339-41C9-A8DC-B1153F39C2D0}">
      <dgm:prSet custT="1"/>
      <dgm:spPr>
        <a:solidFill>
          <a:schemeClr val="lt1">
            <a:hueOff val="0"/>
            <a:satOff val="0"/>
            <a:lumOff val="0"/>
            <a:alpha val="59000"/>
          </a:schemeClr>
        </a:solidFill>
      </dgm:spPr>
      <dgm:t>
        <a:bodyPr/>
        <a:lstStyle/>
        <a:p>
          <a:pPr rtl="0"/>
          <a:r>
            <a:rPr lang="ru-RU" sz="1800" b="1" dirty="0">
              <a:latin typeface="Arial Black" panose="020B0A04020102020204" pitchFamily="34" charset="0"/>
            </a:rPr>
            <a:t>ВПП</a:t>
          </a:r>
        </a:p>
        <a:p>
          <a:pPr rtl="0"/>
          <a:r>
            <a:rPr lang="ru-RU" sz="1400" dirty="0"/>
            <a:t>асфальтобетон 20 Х 806</a:t>
          </a:r>
        </a:p>
        <a:p>
          <a:r>
            <a:rPr lang="ru-RU" sz="1400" dirty="0"/>
            <a:t>- грунт 80 Х 1200</a:t>
          </a:r>
          <a:r>
            <a:rPr lang="ru-RU" sz="1400" b="0" dirty="0"/>
            <a:t> </a:t>
          </a:r>
          <a:endParaRPr lang="ru-RU" sz="1100" b="0" dirty="0"/>
        </a:p>
      </dgm:t>
    </dgm:pt>
    <dgm:pt modelId="{756A7E5D-7DE9-425F-868C-9A4F800689A2}" type="parTrans" cxnId="{0893CA2F-D458-4332-911C-3C1247BDEA53}">
      <dgm:prSet/>
      <dgm:spPr/>
      <dgm:t>
        <a:bodyPr/>
        <a:lstStyle/>
        <a:p>
          <a:endParaRPr lang="ru-RU" sz="1400" b="0"/>
        </a:p>
      </dgm:t>
    </dgm:pt>
    <dgm:pt modelId="{A17F1790-5AA8-4821-9834-21975EED923A}" type="sibTrans" cxnId="{0893CA2F-D458-4332-911C-3C1247BDEA53}">
      <dgm:prSet/>
      <dgm:spPr/>
      <dgm:t>
        <a:bodyPr/>
        <a:lstStyle/>
        <a:p>
          <a:endParaRPr lang="ru-RU" sz="1400" b="0"/>
        </a:p>
      </dgm:t>
    </dgm:pt>
    <dgm:pt modelId="{00F4AD88-C5F6-4BEC-95C4-05EFF7387CB8}">
      <dgm:prSet custT="1"/>
      <dgm:spPr/>
      <dgm:t>
        <a:bodyPr/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Black" panose="020B0A04020102020204" pitchFamily="34" charset="0"/>
              <a:ea typeface="+mn-ea"/>
              <a:cs typeface="+mn-cs"/>
            </a:rPr>
            <a:t>Ангары</a:t>
          </a:r>
        </a:p>
        <a:p>
          <a:pPr marL="0"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общей площадью до 2500 кв.м. </a:t>
          </a:r>
          <a:r>
            <a:rPr lang="ru-RU" sz="1200" b="0" kern="1200" dirty="0"/>
            <a:t> </a:t>
          </a:r>
        </a:p>
      </dgm:t>
    </dgm:pt>
    <dgm:pt modelId="{4D6E46FD-3C5F-4B77-9B3E-28E54B79A172}" type="parTrans" cxnId="{F79212BF-D6F1-40B1-AFF4-E1302DAAAEBC}">
      <dgm:prSet/>
      <dgm:spPr/>
      <dgm:t>
        <a:bodyPr/>
        <a:lstStyle/>
        <a:p>
          <a:endParaRPr lang="ru-RU" sz="1400" b="0"/>
        </a:p>
      </dgm:t>
    </dgm:pt>
    <dgm:pt modelId="{1244BA69-8651-4A98-BB6A-10D6511EF0CC}" type="sibTrans" cxnId="{F79212BF-D6F1-40B1-AFF4-E1302DAAAEBC}">
      <dgm:prSet/>
      <dgm:spPr/>
      <dgm:t>
        <a:bodyPr/>
        <a:lstStyle/>
        <a:p>
          <a:endParaRPr lang="ru-RU" sz="1400" b="0"/>
        </a:p>
      </dgm:t>
    </dgm:pt>
    <dgm:pt modelId="{4793497C-D784-4CE0-A856-80EEF5B646EC}">
      <dgm:prSet custT="1"/>
      <dgm:spPr/>
      <dgm:t>
        <a:bodyPr/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Black" panose="020B0A04020102020204" pitchFamily="34" charset="0"/>
              <a:ea typeface="+mn-ea"/>
              <a:cs typeface="+mn-cs"/>
            </a:rPr>
            <a:t>Теплый ангар</a:t>
          </a:r>
        </a:p>
        <a:p>
          <a:pPr marL="0"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для проведения регламентных и ремонтных работ для авиационной техники</a:t>
          </a:r>
          <a:r>
            <a:rPr lang="ru-RU" sz="1200" b="0" kern="1200" dirty="0"/>
            <a:t> </a:t>
          </a:r>
        </a:p>
      </dgm:t>
    </dgm:pt>
    <dgm:pt modelId="{575CE0B5-D357-48EA-A2B6-C5DABCDA3310}" type="parTrans" cxnId="{65D57E70-6448-4FA4-8DD2-FCBD9A74AA03}">
      <dgm:prSet/>
      <dgm:spPr/>
      <dgm:t>
        <a:bodyPr/>
        <a:lstStyle/>
        <a:p>
          <a:endParaRPr lang="ru-RU" sz="1400" b="0"/>
        </a:p>
      </dgm:t>
    </dgm:pt>
    <dgm:pt modelId="{BB29E70E-F98B-4671-8ED1-89C5FA174A6F}" type="sibTrans" cxnId="{65D57E70-6448-4FA4-8DD2-FCBD9A74AA03}">
      <dgm:prSet/>
      <dgm:spPr/>
      <dgm:t>
        <a:bodyPr/>
        <a:lstStyle/>
        <a:p>
          <a:endParaRPr lang="ru-RU" sz="1400" b="0"/>
        </a:p>
      </dgm:t>
    </dgm:pt>
    <dgm:pt modelId="{CE05CE29-B834-4DAF-9011-BED50A292093}">
      <dgm:prSet custT="1"/>
      <dgm:spPr/>
      <dgm:t>
        <a:bodyPr/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Black" panose="020B0A04020102020204" pitchFamily="34" charset="0"/>
              <a:ea typeface="+mn-ea"/>
              <a:cs typeface="+mn-cs"/>
            </a:rPr>
            <a:t>Командно-диспетчерский пункт  </a:t>
          </a:r>
        </a:p>
      </dgm:t>
    </dgm:pt>
    <dgm:pt modelId="{42F2F75C-C340-4AFB-9166-AB4144DD9918}" type="parTrans" cxnId="{CF4857DC-0EEE-4E5E-84A6-6607949F4135}">
      <dgm:prSet/>
      <dgm:spPr/>
      <dgm:t>
        <a:bodyPr/>
        <a:lstStyle/>
        <a:p>
          <a:endParaRPr lang="ru-RU" sz="1400" b="0"/>
        </a:p>
      </dgm:t>
    </dgm:pt>
    <dgm:pt modelId="{9DDEB319-64E0-413D-8F53-628D0345EF64}" type="sibTrans" cxnId="{CF4857DC-0EEE-4E5E-84A6-6607949F4135}">
      <dgm:prSet/>
      <dgm:spPr/>
      <dgm:t>
        <a:bodyPr/>
        <a:lstStyle/>
        <a:p>
          <a:endParaRPr lang="ru-RU" sz="1400" b="0"/>
        </a:p>
      </dgm:t>
    </dgm:pt>
    <dgm:pt modelId="{FA058C43-25F7-4094-BBB7-D8267F617B97}">
      <dgm:prSet custT="1"/>
      <dgm:spPr/>
      <dgm:t>
        <a:bodyPr/>
        <a:lstStyle/>
        <a:p>
          <a:pPr rtl="0"/>
          <a:r>
            <a:rPr lang="ru-RU" sz="1400" b="1" dirty="0">
              <a:latin typeface="Arial Black" panose="020B0A04020102020204" pitchFamily="34" charset="0"/>
            </a:rPr>
            <a:t>Сертифицированный учебный центр</a:t>
          </a:r>
        </a:p>
      </dgm:t>
    </dgm:pt>
    <dgm:pt modelId="{E4735E4A-4507-490A-B8E8-0304F76CF7B7}" type="parTrans" cxnId="{DF3C9756-26D4-45A2-B56F-7280CEC2CE0F}">
      <dgm:prSet/>
      <dgm:spPr/>
      <dgm:t>
        <a:bodyPr/>
        <a:lstStyle/>
        <a:p>
          <a:endParaRPr lang="ru-RU" sz="1400" b="0"/>
        </a:p>
      </dgm:t>
    </dgm:pt>
    <dgm:pt modelId="{7C5631FF-ACCA-4D34-8DDB-AFABC11FF230}" type="sibTrans" cxnId="{DF3C9756-26D4-45A2-B56F-7280CEC2CE0F}">
      <dgm:prSet/>
      <dgm:spPr/>
      <dgm:t>
        <a:bodyPr/>
        <a:lstStyle/>
        <a:p>
          <a:endParaRPr lang="ru-RU" sz="1400" b="0"/>
        </a:p>
      </dgm:t>
    </dgm:pt>
    <dgm:pt modelId="{6111F546-E712-40A5-8629-DEF497A9635A}">
      <dgm:prSet custT="1"/>
      <dgm:spPr/>
      <dgm:t>
        <a:bodyPr/>
        <a:lstStyle/>
        <a:p>
          <a:pPr rtl="0"/>
          <a:r>
            <a:rPr lang="ru-RU" sz="1400" b="1" dirty="0">
              <a:latin typeface="Arial Black" panose="020B0A04020102020204" pitchFamily="34" charset="0"/>
            </a:rPr>
            <a:t>Базирование самолетов малой авиации</a:t>
          </a:r>
        </a:p>
      </dgm:t>
    </dgm:pt>
    <dgm:pt modelId="{4A710215-E8CF-44EF-ACB0-6A17F691129B}" type="parTrans" cxnId="{03145D2F-60B7-4924-9C0F-23A3EF8D8BB2}">
      <dgm:prSet/>
      <dgm:spPr/>
      <dgm:t>
        <a:bodyPr/>
        <a:lstStyle/>
        <a:p>
          <a:endParaRPr lang="ru-RU" sz="1400" b="0"/>
        </a:p>
      </dgm:t>
    </dgm:pt>
    <dgm:pt modelId="{5B700479-D46F-4593-9142-DF15811D6A67}" type="sibTrans" cxnId="{03145D2F-60B7-4924-9C0F-23A3EF8D8BB2}">
      <dgm:prSet/>
      <dgm:spPr/>
      <dgm:t>
        <a:bodyPr/>
        <a:lstStyle/>
        <a:p>
          <a:endParaRPr lang="ru-RU" sz="1400" b="0"/>
        </a:p>
      </dgm:t>
    </dgm:pt>
    <dgm:pt modelId="{7377B5E1-BB36-4491-96EC-5CEC6CD67B38}" type="pres">
      <dgm:prSet presAssocID="{73CD960C-F367-4562-B705-E18B05FE8D8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10D7FF7-4EDC-441D-AE72-BDE55232276E}" type="pres">
      <dgm:prSet presAssocID="{ACA06151-B339-41C9-A8DC-B1153F39C2D0}" presName="linNode" presStyleCnt="0"/>
      <dgm:spPr/>
    </dgm:pt>
    <dgm:pt modelId="{A0496F9E-0F80-4062-9E14-D953EA83F387}" type="pres">
      <dgm:prSet presAssocID="{ACA06151-B339-41C9-A8DC-B1153F39C2D0}" presName="parentText" presStyleLbl="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0C5572-D0D6-4267-A376-B41F9F08FA94}" type="pres">
      <dgm:prSet presAssocID="{A17F1790-5AA8-4821-9834-21975EED923A}" presName="sp" presStyleCnt="0"/>
      <dgm:spPr/>
    </dgm:pt>
    <dgm:pt modelId="{5BAB1FD7-89F7-4D38-B5A4-78EB51035FA0}" type="pres">
      <dgm:prSet presAssocID="{00F4AD88-C5F6-4BEC-95C4-05EFF7387CB8}" presName="linNode" presStyleCnt="0"/>
      <dgm:spPr/>
    </dgm:pt>
    <dgm:pt modelId="{668B9D1F-32CD-4BBF-93D9-122ED0D1918C}" type="pres">
      <dgm:prSet presAssocID="{00F4AD88-C5F6-4BEC-95C4-05EFF7387CB8}" presName="parentText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5E08C9-15C1-409F-AD9B-B7B0BE22B997}" type="pres">
      <dgm:prSet presAssocID="{1244BA69-8651-4A98-BB6A-10D6511EF0CC}" presName="sp" presStyleCnt="0"/>
      <dgm:spPr/>
    </dgm:pt>
    <dgm:pt modelId="{519ADF86-2058-4C12-9111-F3C6AC7CF515}" type="pres">
      <dgm:prSet presAssocID="{4793497C-D784-4CE0-A856-80EEF5B646EC}" presName="linNode" presStyleCnt="0"/>
      <dgm:spPr/>
    </dgm:pt>
    <dgm:pt modelId="{82BCA30D-15A9-4E70-B3CF-39D575590676}" type="pres">
      <dgm:prSet presAssocID="{4793497C-D784-4CE0-A856-80EEF5B646EC}" presName="parentText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E845A3-9574-4447-AB72-D1F3022C1F86}" type="pres">
      <dgm:prSet presAssocID="{BB29E70E-F98B-4671-8ED1-89C5FA174A6F}" presName="sp" presStyleCnt="0"/>
      <dgm:spPr/>
    </dgm:pt>
    <dgm:pt modelId="{2B482D30-A36B-4B2E-88F6-388323857A79}" type="pres">
      <dgm:prSet presAssocID="{CE05CE29-B834-4DAF-9011-BED50A292093}" presName="linNode" presStyleCnt="0"/>
      <dgm:spPr/>
    </dgm:pt>
    <dgm:pt modelId="{3A21A71A-1EA5-4F91-AED0-6A38754753D5}" type="pres">
      <dgm:prSet presAssocID="{CE05CE29-B834-4DAF-9011-BED50A292093}" presName="parentText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FDA5E7-6362-403C-A148-D4A17330322D}" type="pres">
      <dgm:prSet presAssocID="{9DDEB319-64E0-413D-8F53-628D0345EF64}" presName="sp" presStyleCnt="0"/>
      <dgm:spPr/>
    </dgm:pt>
    <dgm:pt modelId="{94F1F39B-54D4-4AD3-9BC0-630C47C3CFFE}" type="pres">
      <dgm:prSet presAssocID="{FA058C43-25F7-4094-BBB7-D8267F617B97}" presName="linNode" presStyleCnt="0"/>
      <dgm:spPr/>
    </dgm:pt>
    <dgm:pt modelId="{3F07FBDD-23A0-479B-B3FF-2A630A3D0D37}" type="pres">
      <dgm:prSet presAssocID="{FA058C43-25F7-4094-BBB7-D8267F617B97}" presName="parentText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9459AF-2ECF-47FB-A265-04EBA7630608}" type="pres">
      <dgm:prSet presAssocID="{7C5631FF-ACCA-4D34-8DDB-AFABC11FF230}" presName="sp" presStyleCnt="0"/>
      <dgm:spPr/>
    </dgm:pt>
    <dgm:pt modelId="{36DE6C96-D620-4FDF-8481-FC62F29FAD83}" type="pres">
      <dgm:prSet presAssocID="{6111F546-E712-40A5-8629-DEF497A9635A}" presName="linNode" presStyleCnt="0"/>
      <dgm:spPr/>
    </dgm:pt>
    <dgm:pt modelId="{F58D37E9-B751-42F5-98B1-6C5439548428}" type="pres">
      <dgm:prSet presAssocID="{6111F546-E712-40A5-8629-DEF497A9635A}" presName="parentText" presStyleLbl="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5D57E70-6448-4FA4-8DD2-FCBD9A74AA03}" srcId="{73CD960C-F367-4562-B705-E18B05FE8D8A}" destId="{4793497C-D784-4CE0-A856-80EEF5B646EC}" srcOrd="2" destOrd="0" parTransId="{575CE0B5-D357-48EA-A2B6-C5DABCDA3310}" sibTransId="{BB29E70E-F98B-4671-8ED1-89C5FA174A6F}"/>
    <dgm:cxn modelId="{7E7858C4-E535-4344-92A1-EAFCF06213D6}" type="presOf" srcId="{4793497C-D784-4CE0-A856-80EEF5B646EC}" destId="{82BCA30D-15A9-4E70-B3CF-39D575590676}" srcOrd="0" destOrd="0" presId="urn:microsoft.com/office/officeart/2005/8/layout/vList5"/>
    <dgm:cxn modelId="{CF4857DC-0EEE-4E5E-84A6-6607949F4135}" srcId="{73CD960C-F367-4562-B705-E18B05FE8D8A}" destId="{CE05CE29-B834-4DAF-9011-BED50A292093}" srcOrd="3" destOrd="0" parTransId="{42F2F75C-C340-4AFB-9166-AB4144DD9918}" sibTransId="{9DDEB319-64E0-413D-8F53-628D0345EF64}"/>
    <dgm:cxn modelId="{0893CA2F-D458-4332-911C-3C1247BDEA53}" srcId="{73CD960C-F367-4562-B705-E18B05FE8D8A}" destId="{ACA06151-B339-41C9-A8DC-B1153F39C2D0}" srcOrd="0" destOrd="0" parTransId="{756A7E5D-7DE9-425F-868C-9A4F800689A2}" sibTransId="{A17F1790-5AA8-4821-9834-21975EED923A}"/>
    <dgm:cxn modelId="{F79212BF-D6F1-40B1-AFF4-E1302DAAAEBC}" srcId="{73CD960C-F367-4562-B705-E18B05FE8D8A}" destId="{00F4AD88-C5F6-4BEC-95C4-05EFF7387CB8}" srcOrd="1" destOrd="0" parTransId="{4D6E46FD-3C5F-4B77-9B3E-28E54B79A172}" sibTransId="{1244BA69-8651-4A98-BB6A-10D6511EF0CC}"/>
    <dgm:cxn modelId="{CC60B5AE-F689-4660-88C1-7B68F0C55BFE}" type="presOf" srcId="{00F4AD88-C5F6-4BEC-95C4-05EFF7387CB8}" destId="{668B9D1F-32CD-4BBF-93D9-122ED0D1918C}" srcOrd="0" destOrd="0" presId="urn:microsoft.com/office/officeart/2005/8/layout/vList5"/>
    <dgm:cxn modelId="{503378DA-EDC8-4790-8D21-DADF34DEE8B2}" type="presOf" srcId="{FA058C43-25F7-4094-BBB7-D8267F617B97}" destId="{3F07FBDD-23A0-479B-B3FF-2A630A3D0D37}" srcOrd="0" destOrd="0" presId="urn:microsoft.com/office/officeart/2005/8/layout/vList5"/>
    <dgm:cxn modelId="{DF3C9756-26D4-45A2-B56F-7280CEC2CE0F}" srcId="{73CD960C-F367-4562-B705-E18B05FE8D8A}" destId="{FA058C43-25F7-4094-BBB7-D8267F617B97}" srcOrd="4" destOrd="0" parTransId="{E4735E4A-4507-490A-B8E8-0304F76CF7B7}" sibTransId="{7C5631FF-ACCA-4D34-8DDB-AFABC11FF230}"/>
    <dgm:cxn modelId="{03145D2F-60B7-4924-9C0F-23A3EF8D8BB2}" srcId="{73CD960C-F367-4562-B705-E18B05FE8D8A}" destId="{6111F546-E712-40A5-8629-DEF497A9635A}" srcOrd="5" destOrd="0" parTransId="{4A710215-E8CF-44EF-ACB0-6A17F691129B}" sibTransId="{5B700479-D46F-4593-9142-DF15811D6A67}"/>
    <dgm:cxn modelId="{EAF37202-BD34-4395-9FEF-30C1B07CCA2A}" type="presOf" srcId="{73CD960C-F367-4562-B705-E18B05FE8D8A}" destId="{7377B5E1-BB36-4491-96EC-5CEC6CD67B38}" srcOrd="0" destOrd="0" presId="urn:microsoft.com/office/officeart/2005/8/layout/vList5"/>
    <dgm:cxn modelId="{68FB4AA1-ACAB-4C28-BA7C-996848F7C4C8}" type="presOf" srcId="{CE05CE29-B834-4DAF-9011-BED50A292093}" destId="{3A21A71A-1EA5-4F91-AED0-6A38754753D5}" srcOrd="0" destOrd="0" presId="urn:microsoft.com/office/officeart/2005/8/layout/vList5"/>
    <dgm:cxn modelId="{C8762AF7-4B55-4583-A0D3-3EC04FAE9C40}" type="presOf" srcId="{6111F546-E712-40A5-8629-DEF497A9635A}" destId="{F58D37E9-B751-42F5-98B1-6C5439548428}" srcOrd="0" destOrd="0" presId="urn:microsoft.com/office/officeart/2005/8/layout/vList5"/>
    <dgm:cxn modelId="{630E2943-5E03-4F54-8273-68C4A2FC1BBA}" type="presOf" srcId="{ACA06151-B339-41C9-A8DC-B1153F39C2D0}" destId="{A0496F9E-0F80-4062-9E14-D953EA83F387}" srcOrd="0" destOrd="0" presId="urn:microsoft.com/office/officeart/2005/8/layout/vList5"/>
    <dgm:cxn modelId="{1EC0AF84-1553-458F-805E-44A7569687EA}" type="presParOf" srcId="{7377B5E1-BB36-4491-96EC-5CEC6CD67B38}" destId="{C10D7FF7-4EDC-441D-AE72-BDE55232276E}" srcOrd="0" destOrd="0" presId="urn:microsoft.com/office/officeart/2005/8/layout/vList5"/>
    <dgm:cxn modelId="{6FEEA895-2AF0-4361-BE2C-2620A9045FCE}" type="presParOf" srcId="{C10D7FF7-4EDC-441D-AE72-BDE55232276E}" destId="{A0496F9E-0F80-4062-9E14-D953EA83F387}" srcOrd="0" destOrd="0" presId="urn:microsoft.com/office/officeart/2005/8/layout/vList5"/>
    <dgm:cxn modelId="{AE286F25-8D59-4FE0-BC51-DBFC87874611}" type="presParOf" srcId="{7377B5E1-BB36-4491-96EC-5CEC6CD67B38}" destId="{850C5572-D0D6-4267-A376-B41F9F08FA94}" srcOrd="1" destOrd="0" presId="urn:microsoft.com/office/officeart/2005/8/layout/vList5"/>
    <dgm:cxn modelId="{1B0BE3FF-F955-49AF-BFEB-C698624E211B}" type="presParOf" srcId="{7377B5E1-BB36-4491-96EC-5CEC6CD67B38}" destId="{5BAB1FD7-89F7-4D38-B5A4-78EB51035FA0}" srcOrd="2" destOrd="0" presId="urn:microsoft.com/office/officeart/2005/8/layout/vList5"/>
    <dgm:cxn modelId="{6E2D8EC7-0ABE-4501-AC49-4DD0CA52EA7A}" type="presParOf" srcId="{5BAB1FD7-89F7-4D38-B5A4-78EB51035FA0}" destId="{668B9D1F-32CD-4BBF-93D9-122ED0D1918C}" srcOrd="0" destOrd="0" presId="urn:microsoft.com/office/officeart/2005/8/layout/vList5"/>
    <dgm:cxn modelId="{2B489CA9-CE45-49CE-AE32-DF09F714F44D}" type="presParOf" srcId="{7377B5E1-BB36-4491-96EC-5CEC6CD67B38}" destId="{315E08C9-15C1-409F-AD9B-B7B0BE22B997}" srcOrd="3" destOrd="0" presId="urn:microsoft.com/office/officeart/2005/8/layout/vList5"/>
    <dgm:cxn modelId="{9E8A9B3D-2F5B-4FC9-A959-D25DD32962BB}" type="presParOf" srcId="{7377B5E1-BB36-4491-96EC-5CEC6CD67B38}" destId="{519ADF86-2058-4C12-9111-F3C6AC7CF515}" srcOrd="4" destOrd="0" presId="urn:microsoft.com/office/officeart/2005/8/layout/vList5"/>
    <dgm:cxn modelId="{4030A08F-8C1C-47F9-B77E-78D419C0485B}" type="presParOf" srcId="{519ADF86-2058-4C12-9111-F3C6AC7CF515}" destId="{82BCA30D-15A9-4E70-B3CF-39D575590676}" srcOrd="0" destOrd="0" presId="urn:microsoft.com/office/officeart/2005/8/layout/vList5"/>
    <dgm:cxn modelId="{2A9D62AF-2F44-4087-8146-06801579354D}" type="presParOf" srcId="{7377B5E1-BB36-4491-96EC-5CEC6CD67B38}" destId="{20E845A3-9574-4447-AB72-D1F3022C1F86}" srcOrd="5" destOrd="0" presId="urn:microsoft.com/office/officeart/2005/8/layout/vList5"/>
    <dgm:cxn modelId="{A05BF18D-3BAF-405E-BEB4-D75CC67E97AA}" type="presParOf" srcId="{7377B5E1-BB36-4491-96EC-5CEC6CD67B38}" destId="{2B482D30-A36B-4B2E-88F6-388323857A79}" srcOrd="6" destOrd="0" presId="urn:microsoft.com/office/officeart/2005/8/layout/vList5"/>
    <dgm:cxn modelId="{38033057-4236-4783-8B55-769BE277408F}" type="presParOf" srcId="{2B482D30-A36B-4B2E-88F6-388323857A79}" destId="{3A21A71A-1EA5-4F91-AED0-6A38754753D5}" srcOrd="0" destOrd="0" presId="urn:microsoft.com/office/officeart/2005/8/layout/vList5"/>
    <dgm:cxn modelId="{F1987F68-9B6E-4A14-9E87-9FB08B0A087C}" type="presParOf" srcId="{7377B5E1-BB36-4491-96EC-5CEC6CD67B38}" destId="{9CFDA5E7-6362-403C-A148-D4A17330322D}" srcOrd="7" destOrd="0" presId="urn:microsoft.com/office/officeart/2005/8/layout/vList5"/>
    <dgm:cxn modelId="{5A66AE13-7D14-4E23-8F75-5FC922C8B8EB}" type="presParOf" srcId="{7377B5E1-BB36-4491-96EC-5CEC6CD67B38}" destId="{94F1F39B-54D4-4AD3-9BC0-630C47C3CFFE}" srcOrd="8" destOrd="0" presId="urn:microsoft.com/office/officeart/2005/8/layout/vList5"/>
    <dgm:cxn modelId="{24BCE4B4-8CDD-4CAB-8325-E96AD0F36923}" type="presParOf" srcId="{94F1F39B-54D4-4AD3-9BC0-630C47C3CFFE}" destId="{3F07FBDD-23A0-479B-B3FF-2A630A3D0D37}" srcOrd="0" destOrd="0" presId="urn:microsoft.com/office/officeart/2005/8/layout/vList5"/>
    <dgm:cxn modelId="{6E625298-01F0-4CDA-98B3-996386D0B024}" type="presParOf" srcId="{7377B5E1-BB36-4491-96EC-5CEC6CD67B38}" destId="{069459AF-2ECF-47FB-A265-04EBA7630608}" srcOrd="9" destOrd="0" presId="urn:microsoft.com/office/officeart/2005/8/layout/vList5"/>
    <dgm:cxn modelId="{8A97EE1B-92CD-4C31-BC88-0B145F011469}" type="presParOf" srcId="{7377B5E1-BB36-4491-96EC-5CEC6CD67B38}" destId="{36DE6C96-D620-4FDF-8481-FC62F29FAD83}" srcOrd="10" destOrd="0" presId="urn:microsoft.com/office/officeart/2005/8/layout/vList5"/>
    <dgm:cxn modelId="{C7830B4A-403A-468F-B7CE-2988F7446DE1}" type="presParOf" srcId="{36DE6C96-D620-4FDF-8481-FC62F29FAD83}" destId="{F58D37E9-B751-42F5-98B1-6C5439548428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496F9E-0F80-4062-9E14-D953EA83F387}">
      <dsp:nvSpPr>
        <dsp:cNvPr id="0" name=""/>
        <dsp:cNvSpPr/>
      </dsp:nvSpPr>
      <dsp:spPr>
        <a:xfrm>
          <a:off x="2337063" y="1571"/>
          <a:ext cx="2629196" cy="914677"/>
        </a:xfrm>
        <a:prstGeom prst="roundRect">
          <a:avLst/>
        </a:prstGeom>
        <a:solidFill>
          <a:schemeClr val="lt1">
            <a:hueOff val="0"/>
            <a:satOff val="0"/>
            <a:lumOff val="0"/>
            <a:alpha val="5900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latin typeface="Arial Black" panose="020B0A04020102020204" pitchFamily="34" charset="0"/>
            </a:rPr>
            <a:t>ВПП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асфальтобетон 20 Х 806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- грунт 80 Х 1200</a:t>
          </a:r>
          <a:r>
            <a:rPr lang="ru-RU" sz="1400" b="0" kern="1200" dirty="0"/>
            <a:t> </a:t>
          </a:r>
          <a:endParaRPr lang="ru-RU" sz="1100" b="0" kern="1200" dirty="0"/>
        </a:p>
      </dsp:txBody>
      <dsp:txXfrm>
        <a:off x="2381714" y="46222"/>
        <a:ext cx="2539894" cy="825375"/>
      </dsp:txXfrm>
    </dsp:sp>
    <dsp:sp modelId="{668B9D1F-32CD-4BBF-93D9-122ED0D1918C}">
      <dsp:nvSpPr>
        <dsp:cNvPr id="0" name=""/>
        <dsp:cNvSpPr/>
      </dsp:nvSpPr>
      <dsp:spPr>
        <a:xfrm>
          <a:off x="2337063" y="961982"/>
          <a:ext cx="2629196" cy="91467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Black" panose="020B0A04020102020204" pitchFamily="34" charset="0"/>
              <a:ea typeface="+mn-ea"/>
              <a:cs typeface="+mn-cs"/>
            </a:rPr>
            <a:t>Ангары</a:t>
          </a:r>
        </a:p>
        <a:p>
          <a:pPr marL="0"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общей площадью до 2500 кв.м. </a:t>
          </a:r>
          <a:r>
            <a:rPr lang="ru-RU" sz="1200" b="0" kern="1200" dirty="0"/>
            <a:t> </a:t>
          </a:r>
        </a:p>
      </dsp:txBody>
      <dsp:txXfrm>
        <a:off x="2381714" y="1006633"/>
        <a:ext cx="2539894" cy="825375"/>
      </dsp:txXfrm>
    </dsp:sp>
    <dsp:sp modelId="{82BCA30D-15A9-4E70-B3CF-39D575590676}">
      <dsp:nvSpPr>
        <dsp:cNvPr id="0" name=""/>
        <dsp:cNvSpPr/>
      </dsp:nvSpPr>
      <dsp:spPr>
        <a:xfrm>
          <a:off x="2337063" y="1922393"/>
          <a:ext cx="2629196" cy="91467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Black" panose="020B0A04020102020204" pitchFamily="34" charset="0"/>
              <a:ea typeface="+mn-ea"/>
              <a:cs typeface="+mn-cs"/>
            </a:rPr>
            <a:t>Теплый ангар</a:t>
          </a:r>
        </a:p>
        <a:p>
          <a:pPr marL="0"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для проведения регламентных и ремонтных работ для авиационной техники</a:t>
          </a:r>
          <a:r>
            <a:rPr lang="ru-RU" sz="1200" b="0" kern="1200" dirty="0"/>
            <a:t> </a:t>
          </a:r>
        </a:p>
      </dsp:txBody>
      <dsp:txXfrm>
        <a:off x="2381714" y="1967044"/>
        <a:ext cx="2539894" cy="825375"/>
      </dsp:txXfrm>
    </dsp:sp>
    <dsp:sp modelId="{3A21A71A-1EA5-4F91-AED0-6A38754753D5}">
      <dsp:nvSpPr>
        <dsp:cNvPr id="0" name=""/>
        <dsp:cNvSpPr/>
      </dsp:nvSpPr>
      <dsp:spPr>
        <a:xfrm>
          <a:off x="2337063" y="2882804"/>
          <a:ext cx="2629196" cy="91467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Black" panose="020B0A04020102020204" pitchFamily="34" charset="0"/>
              <a:ea typeface="+mn-ea"/>
              <a:cs typeface="+mn-cs"/>
            </a:rPr>
            <a:t>Командно-диспетчерский пункт  </a:t>
          </a:r>
        </a:p>
      </dsp:txBody>
      <dsp:txXfrm>
        <a:off x="2381714" y="2927455"/>
        <a:ext cx="2539894" cy="825375"/>
      </dsp:txXfrm>
    </dsp:sp>
    <dsp:sp modelId="{3F07FBDD-23A0-479B-B3FF-2A630A3D0D37}">
      <dsp:nvSpPr>
        <dsp:cNvPr id="0" name=""/>
        <dsp:cNvSpPr/>
      </dsp:nvSpPr>
      <dsp:spPr>
        <a:xfrm>
          <a:off x="2337063" y="3843215"/>
          <a:ext cx="2629196" cy="91467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latin typeface="Arial Black" panose="020B0A04020102020204" pitchFamily="34" charset="0"/>
            </a:rPr>
            <a:t>Сертифицированный учебный центр</a:t>
          </a:r>
        </a:p>
      </dsp:txBody>
      <dsp:txXfrm>
        <a:off x="2381714" y="3887866"/>
        <a:ext cx="2539894" cy="825375"/>
      </dsp:txXfrm>
    </dsp:sp>
    <dsp:sp modelId="{F58D37E9-B751-42F5-98B1-6C5439548428}">
      <dsp:nvSpPr>
        <dsp:cNvPr id="0" name=""/>
        <dsp:cNvSpPr/>
      </dsp:nvSpPr>
      <dsp:spPr>
        <a:xfrm>
          <a:off x="2337063" y="4803626"/>
          <a:ext cx="2629196" cy="91467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latin typeface="Arial Black" panose="020B0A04020102020204" pitchFamily="34" charset="0"/>
            </a:rPr>
            <a:t>Базирование самолетов малой авиации</a:t>
          </a:r>
        </a:p>
      </dsp:txBody>
      <dsp:txXfrm>
        <a:off x="2381714" y="4848277"/>
        <a:ext cx="2539894" cy="8253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496F9E-0F80-4062-9E14-D953EA83F387}">
      <dsp:nvSpPr>
        <dsp:cNvPr id="0" name=""/>
        <dsp:cNvSpPr/>
      </dsp:nvSpPr>
      <dsp:spPr>
        <a:xfrm>
          <a:off x="2337063" y="1571"/>
          <a:ext cx="2629196" cy="914677"/>
        </a:xfrm>
        <a:prstGeom prst="roundRect">
          <a:avLst/>
        </a:prstGeom>
        <a:solidFill>
          <a:schemeClr val="lt1">
            <a:hueOff val="0"/>
            <a:satOff val="0"/>
            <a:lumOff val="0"/>
            <a:alpha val="5900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latin typeface="Arial Black" panose="020B0A04020102020204" pitchFamily="34" charset="0"/>
            </a:rPr>
            <a:t>ВПП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асфальтобетон 20 Х 806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- грунт 80 Х 1200</a:t>
          </a:r>
          <a:r>
            <a:rPr lang="ru-RU" sz="1400" b="0" kern="1200" dirty="0"/>
            <a:t> </a:t>
          </a:r>
          <a:endParaRPr lang="ru-RU" sz="1100" b="0" kern="1200" dirty="0"/>
        </a:p>
      </dsp:txBody>
      <dsp:txXfrm>
        <a:off x="2381714" y="46222"/>
        <a:ext cx="2539894" cy="825375"/>
      </dsp:txXfrm>
    </dsp:sp>
    <dsp:sp modelId="{668B9D1F-32CD-4BBF-93D9-122ED0D1918C}">
      <dsp:nvSpPr>
        <dsp:cNvPr id="0" name=""/>
        <dsp:cNvSpPr/>
      </dsp:nvSpPr>
      <dsp:spPr>
        <a:xfrm>
          <a:off x="2337063" y="961982"/>
          <a:ext cx="2629196" cy="91467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Black" panose="020B0A04020102020204" pitchFamily="34" charset="0"/>
              <a:ea typeface="+mn-ea"/>
              <a:cs typeface="+mn-cs"/>
            </a:rPr>
            <a:t>Ангары</a:t>
          </a:r>
        </a:p>
        <a:p>
          <a:pPr marL="0"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общей площадью до 2500 кв.м. </a:t>
          </a:r>
          <a:r>
            <a:rPr lang="ru-RU" sz="1200" b="0" kern="1200" dirty="0"/>
            <a:t> </a:t>
          </a:r>
        </a:p>
      </dsp:txBody>
      <dsp:txXfrm>
        <a:off x="2381714" y="1006633"/>
        <a:ext cx="2539894" cy="825375"/>
      </dsp:txXfrm>
    </dsp:sp>
    <dsp:sp modelId="{82BCA30D-15A9-4E70-B3CF-39D575590676}">
      <dsp:nvSpPr>
        <dsp:cNvPr id="0" name=""/>
        <dsp:cNvSpPr/>
      </dsp:nvSpPr>
      <dsp:spPr>
        <a:xfrm>
          <a:off x="2337063" y="1922393"/>
          <a:ext cx="2629196" cy="91467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Black" panose="020B0A04020102020204" pitchFamily="34" charset="0"/>
              <a:ea typeface="+mn-ea"/>
              <a:cs typeface="+mn-cs"/>
            </a:rPr>
            <a:t>Теплый ангар</a:t>
          </a:r>
        </a:p>
        <a:p>
          <a:pPr marL="0"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для проведения регламентных и ремонтных работ для авиационной техники</a:t>
          </a:r>
          <a:r>
            <a:rPr lang="ru-RU" sz="1200" b="0" kern="1200" dirty="0"/>
            <a:t> </a:t>
          </a:r>
        </a:p>
      </dsp:txBody>
      <dsp:txXfrm>
        <a:off x="2381714" y="1967044"/>
        <a:ext cx="2539894" cy="825375"/>
      </dsp:txXfrm>
    </dsp:sp>
    <dsp:sp modelId="{3A21A71A-1EA5-4F91-AED0-6A38754753D5}">
      <dsp:nvSpPr>
        <dsp:cNvPr id="0" name=""/>
        <dsp:cNvSpPr/>
      </dsp:nvSpPr>
      <dsp:spPr>
        <a:xfrm>
          <a:off x="2337063" y="2882804"/>
          <a:ext cx="2629196" cy="91467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Black" panose="020B0A04020102020204" pitchFamily="34" charset="0"/>
              <a:ea typeface="+mn-ea"/>
              <a:cs typeface="+mn-cs"/>
            </a:rPr>
            <a:t>Командно-диспетчерский пункт  </a:t>
          </a:r>
        </a:p>
      </dsp:txBody>
      <dsp:txXfrm>
        <a:off x="2381714" y="2927455"/>
        <a:ext cx="2539894" cy="825375"/>
      </dsp:txXfrm>
    </dsp:sp>
    <dsp:sp modelId="{3F07FBDD-23A0-479B-B3FF-2A630A3D0D37}">
      <dsp:nvSpPr>
        <dsp:cNvPr id="0" name=""/>
        <dsp:cNvSpPr/>
      </dsp:nvSpPr>
      <dsp:spPr>
        <a:xfrm>
          <a:off x="2337063" y="3843215"/>
          <a:ext cx="2629196" cy="91467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latin typeface="Arial Black" panose="020B0A04020102020204" pitchFamily="34" charset="0"/>
            </a:rPr>
            <a:t>Сертифицированный учебный центр</a:t>
          </a:r>
        </a:p>
      </dsp:txBody>
      <dsp:txXfrm>
        <a:off x="2381714" y="3887866"/>
        <a:ext cx="2539894" cy="825375"/>
      </dsp:txXfrm>
    </dsp:sp>
    <dsp:sp modelId="{F58D37E9-B751-42F5-98B1-6C5439548428}">
      <dsp:nvSpPr>
        <dsp:cNvPr id="0" name=""/>
        <dsp:cNvSpPr/>
      </dsp:nvSpPr>
      <dsp:spPr>
        <a:xfrm>
          <a:off x="2337063" y="4803626"/>
          <a:ext cx="2629196" cy="91467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latin typeface="Arial Black" panose="020B0A04020102020204" pitchFamily="34" charset="0"/>
            </a:rPr>
            <a:t>Базирование самолетов малой авиации</a:t>
          </a:r>
        </a:p>
      </dsp:txBody>
      <dsp:txXfrm>
        <a:off x="2381714" y="4848277"/>
        <a:ext cx="2539894" cy="8253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E5ABF3-0451-47C2-8EF8-CDBDEC1DAC1C}" type="datetimeFigureOut">
              <a:rPr lang="ru-RU" smtClean="0"/>
              <a:t>15.09.2016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727365-D7EC-4211-9A53-EA9E0AF46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8882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27365-D7EC-4211-9A53-EA9E0AF46528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717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Начиная с 1 квартала 2017г. На территории аэродрома</a:t>
            </a:r>
            <a:r>
              <a:rPr lang="ru-RU" baseline="0" dirty="0" smtClean="0"/>
              <a:t> будут обеспечены условия для проведения демонстрационных и испытательных мероприятий БАС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27365-D7EC-4211-9A53-EA9E0AF46528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9992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F12E6-F7B5-4298-B590-CBDAE5464625}" type="datetime1">
              <a:rPr lang="ru-RU" smtClean="0"/>
              <a:t>15.09.2016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2DC5B-3DB8-4AD2-BF7D-52E3DDFA72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816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3A5F4-1CEB-4A84-82CD-12010B2FFB08}" type="datetime1">
              <a:rPr lang="ru-RU" smtClean="0"/>
              <a:t>15.09.2016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2DC5B-3DB8-4AD2-BF7D-52E3DDFA72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011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55D62-728D-4F75-BEC2-7B63AC1ED940}" type="datetime1">
              <a:rPr lang="ru-RU" smtClean="0"/>
              <a:t>15.09.2016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2DC5B-3DB8-4AD2-BF7D-52E3DDFA72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684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6435B-ABDA-4509-B255-2571CA73AEE1}" type="datetime1">
              <a:rPr lang="ru-RU" smtClean="0"/>
              <a:t>15.09.2016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2DC5B-3DB8-4AD2-BF7D-52E3DDFA72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724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67EBF-E3D2-4FC1-A0B5-7FAC5905C461}" type="datetime1">
              <a:rPr lang="ru-RU" smtClean="0"/>
              <a:t>15.09.2016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2DC5B-3DB8-4AD2-BF7D-52E3DDFA72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782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AEAEE-3A5B-43C2-981E-CD5E63ED332E}" type="datetime1">
              <a:rPr lang="ru-RU" smtClean="0"/>
              <a:t>15.09.2016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2DC5B-3DB8-4AD2-BF7D-52E3DDFA72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972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8DADE-8640-4D31-9535-6519FAFA0F68}" type="datetime1">
              <a:rPr lang="ru-RU" smtClean="0"/>
              <a:t>15.09.2016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2DC5B-3DB8-4AD2-BF7D-52E3DDFA72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361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CBD1-A679-406E-B6D9-F094446DB9CD}" type="datetime1">
              <a:rPr lang="ru-RU" smtClean="0"/>
              <a:t>15.09.2016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2DC5B-3DB8-4AD2-BF7D-52E3DDFA72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433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457A2-57F4-4B9D-862F-31BA4BE074AC}" type="datetime1">
              <a:rPr lang="ru-RU" smtClean="0"/>
              <a:t>15.09.2016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2DC5B-3DB8-4AD2-BF7D-52E3DDFA72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95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56DCE-DAAF-4510-9C16-F43430939674}" type="datetime1">
              <a:rPr lang="ru-RU" smtClean="0"/>
              <a:t>15.09.2016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2DC5B-3DB8-4AD2-BF7D-52E3DDFA72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58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834E3-68D7-4F39-B4DB-DF3ED952535E}" type="datetime1">
              <a:rPr lang="ru-RU" smtClean="0"/>
              <a:t>15.09.2016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2DC5B-3DB8-4AD2-BF7D-52E3DDFA72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153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CCCEFC-D512-4C12-8443-B904B5E94DF8}" type="datetime1">
              <a:rPr lang="ru-RU" smtClean="0"/>
              <a:t>15.09.2016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2DC5B-3DB8-4AD2-BF7D-52E3DDFA72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274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37.jpeg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jpeg"/><Relationship Id="rId18" Type="http://schemas.microsoft.com/office/2007/relationships/diagramDrawing" Target="../diagrams/drawing2.xml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17" Type="http://schemas.openxmlformats.org/officeDocument/2006/relationships/diagramColors" Target="../diagrams/colors2.xml"/><Relationship Id="rId2" Type="http://schemas.openxmlformats.org/officeDocument/2006/relationships/image" Target="../media/image13.jpeg"/><Relationship Id="rId16" Type="http://schemas.openxmlformats.org/officeDocument/2006/relationships/diagramQuickStyle" Target="../diagrams/quickStyl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g"/><Relationship Id="rId15" Type="http://schemas.openxmlformats.org/officeDocument/2006/relationships/diagramLayout" Target="../diagrams/layout2.xml"/><Relationship Id="rId10" Type="http://schemas.openxmlformats.org/officeDocument/2006/relationships/image" Target="../media/image21.jpeg"/><Relationship Id="rId19" Type="http://schemas.openxmlformats.org/officeDocument/2006/relationships/image" Target="../media/image38.png"/><Relationship Id="rId4" Type="http://schemas.openxmlformats.org/officeDocument/2006/relationships/image" Target="../media/image15.jpeg"/><Relationship Id="rId9" Type="http://schemas.openxmlformats.org/officeDocument/2006/relationships/image" Target="../media/image20.jpeg"/><Relationship Id="rId14" Type="http://schemas.openxmlformats.org/officeDocument/2006/relationships/diagramData" Target="../diagrams/data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8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g"/><Relationship Id="rId5" Type="http://schemas.openxmlformats.org/officeDocument/2006/relationships/image" Target="../media/image47.jpeg"/><Relationship Id="rId4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slide" Target="slide22.xml"/><Relationship Id="rId3" Type="http://schemas.openxmlformats.org/officeDocument/2006/relationships/slide" Target="slide4.xml"/><Relationship Id="rId7" Type="http://schemas.openxmlformats.org/officeDocument/2006/relationships/slide" Target="slide9.xml"/><Relationship Id="rId12" Type="http://schemas.openxmlformats.org/officeDocument/2006/relationships/slide" Target="slide21.xml"/><Relationship Id="rId2" Type="http://schemas.openxmlformats.org/officeDocument/2006/relationships/slide" Target="slide2.xml"/><Relationship Id="rId16" Type="http://schemas.openxmlformats.org/officeDocument/2006/relationships/slide" Target="slide2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11" Type="http://schemas.openxmlformats.org/officeDocument/2006/relationships/slide" Target="slide19.xml"/><Relationship Id="rId5" Type="http://schemas.openxmlformats.org/officeDocument/2006/relationships/slide" Target="slide5.xml"/><Relationship Id="rId15" Type="http://schemas.openxmlformats.org/officeDocument/2006/relationships/slide" Target="slide25.xml"/><Relationship Id="rId10" Type="http://schemas.openxmlformats.org/officeDocument/2006/relationships/slide" Target="slide18.xml"/><Relationship Id="rId4" Type="http://schemas.openxmlformats.org/officeDocument/2006/relationships/slide" Target="slide3.xml"/><Relationship Id="rId9" Type="http://schemas.openxmlformats.org/officeDocument/2006/relationships/slide" Target="slide7.xml"/><Relationship Id="rId14" Type="http://schemas.openxmlformats.org/officeDocument/2006/relationships/slide" Target="slide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8.png"/><Relationship Id="rId7" Type="http://schemas.microsoft.com/office/2007/relationships/hdphoto" Target="../media/hdphoto11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png"/><Relationship Id="rId9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.png"/><Relationship Id="rId7" Type="http://schemas.openxmlformats.org/officeDocument/2006/relationships/image" Target="../media/image8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microsoft.com/office/2007/relationships/hdphoto" Target="../media/hdphoto2.wdp"/><Relationship Id="rId4" Type="http://schemas.microsoft.com/office/2007/relationships/hdphoto" Target="../media/hdphoto1.wdp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jpeg"/><Relationship Id="rId18" Type="http://schemas.microsoft.com/office/2007/relationships/diagramDrawing" Target="../diagrams/drawing1.xml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17" Type="http://schemas.openxmlformats.org/officeDocument/2006/relationships/diagramColors" Target="../diagrams/colors1.xml"/><Relationship Id="rId2" Type="http://schemas.openxmlformats.org/officeDocument/2006/relationships/image" Target="../media/image13.jpeg"/><Relationship Id="rId16" Type="http://schemas.openxmlformats.org/officeDocument/2006/relationships/diagramQuickStyle" Target="../diagrams/quickStyl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g"/><Relationship Id="rId15" Type="http://schemas.openxmlformats.org/officeDocument/2006/relationships/diagramLayout" Target="../diagrams/layout1.xml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Relationship Id="rId14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6.jpeg"/><Relationship Id="rId7" Type="http://schemas.microsoft.com/office/2007/relationships/hdphoto" Target="../media/hdphoto4.wdp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9" r="690"/>
          <a:stretch/>
        </p:blipFill>
        <p:spPr>
          <a:xfrm>
            <a:off x="1" y="2741448"/>
            <a:ext cx="12191999" cy="2325267"/>
          </a:xfrm>
          <a:prstGeom prst="rect">
            <a:avLst/>
          </a:prstGeom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1352551" y="1430460"/>
            <a:ext cx="9505950" cy="1790699"/>
          </a:xfrm>
          <a:prstGeom prst="rect">
            <a:avLst/>
          </a:prstGeom>
          <a:noFill/>
          <a:ln w="19050">
            <a:noFill/>
            <a:prstDash val="sysDot"/>
          </a:ln>
        </p:spPr>
        <p:txBody>
          <a:bodyPr vert="horz" lIns="91440" tIns="45720" rIns="91440" bIns="45720" rtlCol="0" anchor="t" anchorCtr="0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 b="1" cap="small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0" dirty="0" smtClean="0"/>
              <a:t>Инфраструктурное обеспечение сферы БАС: </a:t>
            </a:r>
            <a:r>
              <a:rPr lang="ru-RU" sz="2800" b="0" dirty="0"/>
              <a:t>И</a:t>
            </a:r>
            <a:r>
              <a:rPr lang="ru-RU" sz="2800" b="0" dirty="0" smtClean="0"/>
              <a:t>спытательные и сертификационные полигоны</a:t>
            </a:r>
            <a:endParaRPr lang="ru-RU" sz="2800" b="0" dirty="0"/>
          </a:p>
          <a:p>
            <a:pPr algn="ctr"/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213942" y="5960816"/>
            <a:ext cx="119776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100" dirty="0">
                <a:solidFill>
                  <a:prstClr val="black"/>
                </a:solidFill>
              </a:rPr>
              <a:t>Москва - 2016г.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126" y="211260"/>
            <a:ext cx="2295169" cy="841563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0" y="4649362"/>
            <a:ext cx="12201525" cy="417353"/>
          </a:xfrm>
          <a:prstGeom prst="rect">
            <a:avLst/>
          </a:prstGeom>
          <a:solidFill>
            <a:schemeClr val="accent1">
              <a:lumMod val="20000"/>
              <a:lumOff val="80000"/>
              <a:alpha val="92000"/>
            </a:schemeClr>
          </a:solidFill>
          <a:ln>
            <a:noFill/>
          </a:ln>
        </p:spPr>
        <p:txBody>
          <a:bodyPr vert="horz" lIns="91440" tIns="45720" rIns="91440" bIns="45720" rtlCol="0" anchor="ctr" anchorCtr="0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 b="1" cap="small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 smtClean="0">
                <a:solidFill>
                  <a:schemeClr val="tx2"/>
                </a:solidFill>
              </a:rPr>
              <a:t>М.И. КАНЕВСКИЙ исполнительный директор Концерна «МАНС».  д.т.н., профессор </a:t>
            </a:r>
            <a:endParaRPr lang="ru-RU" sz="1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72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U:\Гашило МАРИЯ\ОРЛОВКА фото лето\DSC_72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0" y="9525"/>
            <a:ext cx="7934325" cy="1762125"/>
          </a:xfrm>
          <a:prstGeom prst="rect">
            <a:avLst/>
          </a:prstGeom>
          <a:solidFill>
            <a:schemeClr val="bg2">
              <a:lumMod val="90000"/>
              <a:alpha val="62000"/>
            </a:schemeClr>
          </a:solidFill>
          <a:ln>
            <a:noFill/>
          </a:ln>
        </p:spPr>
        <p:txBody>
          <a:bodyPr vert="horz" lIns="91440" tIns="45720" rIns="91440" bIns="45720" rtlCol="0" anchor="t" anchorCtr="0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 b="1" cap="small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400" dirty="0">
                <a:solidFill>
                  <a:schemeClr val="bg1"/>
                </a:solidFill>
              </a:rPr>
              <a:t>Аэронавигационное </a:t>
            </a:r>
          </a:p>
          <a:p>
            <a:r>
              <a:rPr lang="ru-RU" sz="4400" dirty="0">
                <a:solidFill>
                  <a:schemeClr val="bg1"/>
                </a:solidFill>
              </a:rPr>
              <a:t>обеспечение</a:t>
            </a:r>
          </a:p>
          <a:p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5499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49" y="1"/>
            <a:ext cx="1220564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0" y="9525"/>
            <a:ext cx="7934325" cy="1762125"/>
          </a:xfrm>
          <a:prstGeom prst="rect">
            <a:avLst/>
          </a:prstGeom>
          <a:solidFill>
            <a:schemeClr val="bg2">
              <a:lumMod val="90000"/>
              <a:alpha val="62000"/>
            </a:schemeClr>
          </a:solidFill>
          <a:ln>
            <a:noFill/>
          </a:ln>
        </p:spPr>
        <p:txBody>
          <a:bodyPr vert="horz" lIns="91440" tIns="45720" rIns="91440" bIns="45720" rtlCol="0" anchor="t" anchorCtr="0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 b="1" cap="small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400" dirty="0">
                <a:solidFill>
                  <a:schemeClr val="bg1"/>
                </a:solidFill>
              </a:rPr>
              <a:t>Аэронавигационное </a:t>
            </a:r>
          </a:p>
          <a:p>
            <a:r>
              <a:rPr lang="ru-RU" sz="4400" dirty="0">
                <a:solidFill>
                  <a:schemeClr val="bg1"/>
                </a:solidFill>
              </a:rPr>
              <a:t>обеспечение</a:t>
            </a:r>
          </a:p>
          <a:p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92046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kanevsky\Documents\Downloads\IMG_17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65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135279" y="2885666"/>
            <a:ext cx="11160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НАМС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18248" y="5840140"/>
            <a:ext cx="1972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ПЛВ-300М2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008148" y="4653136"/>
            <a:ext cx="1672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ИЛВ-5000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638928" y="5786100"/>
            <a:ext cx="12391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ЛИНГО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18248" y="1394773"/>
            <a:ext cx="77184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Беспилотный вертолет 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«Чибис»</a:t>
            </a:r>
            <a:endParaRPr lang="ru-RU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6872407" y="170637"/>
            <a:ext cx="1296144" cy="122413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0" y="9525"/>
            <a:ext cx="5295331" cy="1762125"/>
          </a:xfrm>
          <a:prstGeom prst="rect">
            <a:avLst/>
          </a:prstGeom>
          <a:solidFill>
            <a:schemeClr val="bg2">
              <a:lumMod val="90000"/>
              <a:alpha val="62000"/>
            </a:schemeClr>
          </a:solidFill>
          <a:ln>
            <a:noFill/>
          </a:ln>
        </p:spPr>
        <p:txBody>
          <a:bodyPr vert="horz" lIns="91440" tIns="45720" rIns="91440" bIns="45720" rtlCol="0" anchor="t" anchorCtr="0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 b="1" cap="small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400" dirty="0" smtClean="0"/>
              <a:t>Метеорологическое </a:t>
            </a:r>
            <a:endParaRPr lang="ru-RU" sz="4400" dirty="0"/>
          </a:p>
          <a:p>
            <a:r>
              <a:rPr lang="ru-RU" sz="4400" dirty="0"/>
              <a:t>обеспечение</a:t>
            </a:r>
          </a:p>
          <a:p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87873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 txBox="1">
            <a:spLocks/>
          </p:cNvSpPr>
          <p:nvPr/>
        </p:nvSpPr>
        <p:spPr>
          <a:xfrm>
            <a:off x="0" y="9525"/>
            <a:ext cx="7934325" cy="1762125"/>
          </a:xfrm>
          <a:prstGeom prst="rect">
            <a:avLst/>
          </a:prstGeom>
          <a:solidFill>
            <a:schemeClr val="bg2">
              <a:lumMod val="90000"/>
              <a:alpha val="62000"/>
            </a:schemeClr>
          </a:solidFill>
          <a:ln>
            <a:noFill/>
          </a:ln>
        </p:spPr>
        <p:txBody>
          <a:bodyPr vert="horz" lIns="91440" tIns="45720" rIns="91440" bIns="45720" rtlCol="0" anchor="t" anchorCtr="0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 b="1" cap="small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400" dirty="0" smtClean="0"/>
              <a:t>Технико-эксплуатационное</a:t>
            </a:r>
            <a:endParaRPr lang="ru-RU" sz="4400" dirty="0"/>
          </a:p>
          <a:p>
            <a:r>
              <a:rPr lang="ru-RU" sz="4400" dirty="0"/>
              <a:t>обеспечение</a:t>
            </a:r>
          </a:p>
          <a:p>
            <a:endParaRPr lang="ru-RU" sz="4400" dirty="0"/>
          </a:p>
        </p:txBody>
      </p:sp>
      <p:pic>
        <p:nvPicPr>
          <p:cNvPr id="3" name="Picture 3" descr="U:\Гашило МАРИЯ\ФОТО ОБОРУДОВАНИЯ\DSC_72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142" y="0"/>
            <a:ext cx="4619453" cy="4614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U:\Гашило МАРИЯ\ФОТО ОБОРУДОВАНИЯ\DSC_71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1650"/>
            <a:ext cx="7679438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140" y="4614281"/>
            <a:ext cx="4619453" cy="22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741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2DC5B-3DB8-4AD2-BF7D-52E3DDFA72AB}" type="slidenum">
              <a:rPr lang="ru-RU" smtClean="0"/>
              <a:t>14</a:t>
            </a:fld>
            <a:endParaRPr lang="ru-RU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17930" y="19645"/>
            <a:ext cx="12129247" cy="1009775"/>
          </a:xfrm>
          <a:prstGeom prst="rect">
            <a:avLst/>
          </a:prstGeom>
          <a:solidFill>
            <a:schemeClr val="bg2">
              <a:lumMod val="90000"/>
              <a:alpha val="62000"/>
            </a:schemeClr>
          </a:solidFill>
          <a:ln>
            <a:noFill/>
          </a:ln>
        </p:spPr>
        <p:txBody>
          <a:bodyPr vert="horz" lIns="91440" tIns="45720" rIns="91440" bIns="45720" rtlCol="0" anchor="t" anchorCtr="0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400" b="1" cap="small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/>
              <a:t>Отработку </a:t>
            </a:r>
            <a:r>
              <a:rPr lang="ru-RU" sz="3200" dirty="0"/>
              <a:t>технологий и испытания БЛА на </a:t>
            </a:r>
            <a:r>
              <a:rPr lang="ru-RU" sz="3200" dirty="0" smtClean="0"/>
              <a:t>аэродроме можно проводить уже сегодня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98"/>
          <a:stretch/>
        </p:blipFill>
        <p:spPr>
          <a:xfrm>
            <a:off x="4898074" y="1410523"/>
            <a:ext cx="7000999" cy="49180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02" t="-1391" r="20602" b="1391"/>
          <a:stretch/>
        </p:blipFill>
        <p:spPr>
          <a:xfrm>
            <a:off x="249384" y="1323107"/>
            <a:ext cx="4443341" cy="50054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1334678"/>
            <a:ext cx="24063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cap="small" dirty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</a:rPr>
              <a:t>Июнь 2016</a:t>
            </a:r>
            <a:endParaRPr lang="ru-RU" sz="2000" dirty="0">
              <a:solidFill>
                <a:schemeClr val="bg1">
                  <a:lumMod val="8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271275" y="1428310"/>
            <a:ext cx="29207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cap="small" dirty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</a:rPr>
              <a:t>Август 2016</a:t>
            </a:r>
            <a:endParaRPr lang="ru-RU" sz="2000" dirty="0">
              <a:solidFill>
                <a:schemeClr val="bg1">
                  <a:lumMod val="8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2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2DC5B-3DB8-4AD2-BF7D-52E3DDFA72AB}" type="slidenum">
              <a:rPr lang="ru-RU" smtClean="0"/>
              <a:t>15</a:t>
            </a:fld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3776" y="971550"/>
            <a:ext cx="8568723" cy="5895975"/>
            <a:chOff x="0" y="476672"/>
            <a:chExt cx="9144000" cy="6336704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015"/>
            <a:stretch/>
          </p:blipFill>
          <p:spPr>
            <a:xfrm>
              <a:off x="0" y="2927838"/>
              <a:ext cx="9144000" cy="3885538"/>
            </a:xfrm>
            <a:prstGeom prst="rect">
              <a:avLst/>
            </a:prstGeom>
          </p:spPr>
        </p:pic>
        <p:grpSp>
          <p:nvGrpSpPr>
            <p:cNvPr id="9" name="Группа 8"/>
            <p:cNvGrpSpPr/>
            <p:nvPr/>
          </p:nvGrpSpPr>
          <p:grpSpPr>
            <a:xfrm>
              <a:off x="3945492" y="944102"/>
              <a:ext cx="1202572" cy="1604602"/>
              <a:chOff x="3621391" y="646778"/>
              <a:chExt cx="1202572" cy="1604602"/>
            </a:xfrm>
          </p:grpSpPr>
          <p:pic>
            <p:nvPicPr>
              <p:cNvPr id="50" name="Рисунок 4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35896" y="646778"/>
                <a:ext cx="1080000" cy="1080000"/>
              </a:xfrm>
              <a:prstGeom prst="ellipse">
                <a:avLst/>
              </a:prstGeom>
              <a:ln w="14986">
                <a:gradFill>
                  <a:gsLst>
                    <a:gs pos="0">
                      <a:srgbClr val="00B0F0">
                        <a:alpha val="62000"/>
                      </a:srgbClr>
                    </a:gs>
                    <a:gs pos="100000">
                      <a:srgbClr val="4BACC6">
                        <a:lumMod val="40000"/>
                        <a:lumOff val="60000"/>
                      </a:srgbClr>
                    </a:gs>
                  </a:gsLst>
                  <a:lin ang="5400000" scaled="0"/>
                </a:gradFill>
                <a:headEnd type="oval"/>
                <a:tailEnd type="oval"/>
              </a:ln>
            </p:spPr>
          </p:pic>
          <p:sp>
            <p:nvSpPr>
              <p:cNvPr id="51" name="TextBox 50"/>
              <p:cNvSpPr txBox="1"/>
              <p:nvPr/>
            </p:nvSpPr>
            <p:spPr>
              <a:xfrm>
                <a:off x="3621391" y="1743549"/>
                <a:ext cx="1202572" cy="5078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 panose="020B0502040204020203" pitchFamily="34" charset="0"/>
                  </a:rPr>
                  <a:t>Необслуживаемая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 panose="020B0502040204020203" pitchFamily="34" charset="0"/>
                  </a:rPr>
                  <a:t>метеостанция и 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 panose="020B0502040204020203" pitchFamily="34" charset="0"/>
                  </a:rPr>
                  <a:t>облакомер «</a:t>
                </a:r>
                <a:r>
                  <a:rPr kumimoji="0" lang="ru-RU" sz="9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 panose="020B0502040204020203" pitchFamily="34" charset="0"/>
                  </a:rPr>
                  <a:t>Линго</a:t>
                </a:r>
                <a:r>
                  <a:rPr kumimoji="0" lang="ru-RU" sz="9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 panose="020B0502040204020203" pitchFamily="34" charset="0"/>
                  </a:rPr>
                  <a:t>»</a:t>
                </a:r>
              </a:p>
            </p:txBody>
          </p:sp>
        </p:grpSp>
        <p:grpSp>
          <p:nvGrpSpPr>
            <p:cNvPr id="10" name="Группа 9"/>
            <p:cNvGrpSpPr/>
            <p:nvPr/>
          </p:nvGrpSpPr>
          <p:grpSpPr>
            <a:xfrm>
              <a:off x="5148064" y="944102"/>
              <a:ext cx="1335623" cy="1743102"/>
              <a:chOff x="4876237" y="646778"/>
              <a:chExt cx="1335623" cy="1743102"/>
            </a:xfrm>
          </p:grpSpPr>
          <p:pic>
            <p:nvPicPr>
              <p:cNvPr id="48" name="Рисунок 4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04048" y="646778"/>
                <a:ext cx="1080000" cy="1080000"/>
              </a:xfrm>
              <a:prstGeom prst="ellipse">
                <a:avLst/>
              </a:prstGeom>
              <a:ln w="14986">
                <a:gradFill>
                  <a:gsLst>
                    <a:gs pos="0">
                      <a:srgbClr val="00B0F0">
                        <a:alpha val="62000"/>
                      </a:srgbClr>
                    </a:gs>
                    <a:gs pos="100000">
                      <a:srgbClr val="4BACC6">
                        <a:lumMod val="40000"/>
                        <a:lumOff val="60000"/>
                      </a:srgbClr>
                    </a:gs>
                  </a:gsLst>
                  <a:lin ang="5400000" scaled="0"/>
                </a:gradFill>
                <a:headEnd type="oval"/>
                <a:tailEnd type="oval"/>
              </a:ln>
            </p:spPr>
          </p:pic>
          <p:sp>
            <p:nvSpPr>
              <p:cNvPr id="49" name="TextBox 48"/>
              <p:cNvSpPr txBox="1"/>
              <p:nvPr/>
            </p:nvSpPr>
            <p:spPr>
              <a:xfrm>
                <a:off x="4876237" y="1743549"/>
                <a:ext cx="133562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 panose="020B0502040204020203" pitchFamily="34" charset="0"/>
                  </a:rPr>
                  <a:t>Мобильный 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 panose="020B0502040204020203" pitchFamily="34" charset="0"/>
                  </a:rPr>
                  <a:t>аэронавигационный и 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 panose="020B0502040204020203" pitchFamily="34" charset="0"/>
                  </a:rPr>
                  <a:t>метеорологический 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 panose="020B0502040204020203" pitchFamily="34" charset="0"/>
                  </a:rPr>
                  <a:t>комплекс «</a:t>
                </a:r>
                <a:r>
                  <a:rPr kumimoji="0" lang="ru-RU" sz="9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 panose="020B0502040204020203" pitchFamily="34" charset="0"/>
                  </a:rPr>
                  <a:t>Сварог</a:t>
                </a:r>
                <a:r>
                  <a:rPr kumimoji="0" lang="ru-RU" sz="9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 panose="020B0502040204020203" pitchFamily="34" charset="0"/>
                  </a:rPr>
                  <a:t>»</a:t>
                </a:r>
              </a:p>
            </p:txBody>
          </p:sp>
        </p:grpSp>
        <p:cxnSp>
          <p:nvCxnSpPr>
            <p:cNvPr id="11" name="Соединительная линия уступом 10"/>
            <p:cNvCxnSpPr/>
            <p:nvPr/>
          </p:nvCxnSpPr>
          <p:spPr>
            <a:xfrm rot="5400000">
              <a:off x="4797893" y="3419133"/>
              <a:ext cx="1656188" cy="379782"/>
            </a:xfrm>
            <a:prstGeom prst="bentConnector3">
              <a:avLst>
                <a:gd name="adj1" fmla="val 99371"/>
              </a:avLst>
            </a:prstGeom>
            <a:noFill/>
            <a:ln w="14986" cap="flat" cmpd="sng" algn="ctr">
              <a:gradFill>
                <a:gsLst>
                  <a:gs pos="0">
                    <a:srgbClr val="00B0F0">
                      <a:alpha val="62000"/>
                    </a:srgbClr>
                  </a:gs>
                  <a:gs pos="100000">
                    <a:srgbClr val="4BACC6">
                      <a:lumMod val="40000"/>
                      <a:lumOff val="60000"/>
                    </a:srgbClr>
                  </a:gs>
                </a:gsLst>
                <a:lin ang="5400000" scaled="0"/>
              </a:gradFill>
              <a:prstDash val="solid"/>
              <a:headEnd type="oval"/>
              <a:tailEnd type="oval"/>
            </a:ln>
            <a:effectLst/>
          </p:spPr>
        </p:cxnSp>
        <p:cxnSp>
          <p:nvCxnSpPr>
            <p:cNvPr id="12" name="Соединительная линия уступом 11"/>
            <p:cNvCxnSpPr/>
            <p:nvPr/>
          </p:nvCxnSpPr>
          <p:spPr>
            <a:xfrm rot="16200000" flipH="1">
              <a:off x="3919736" y="3361188"/>
              <a:ext cx="1736580" cy="576059"/>
            </a:xfrm>
            <a:prstGeom prst="bentConnector3">
              <a:avLst>
                <a:gd name="adj1" fmla="val 50000"/>
              </a:avLst>
            </a:prstGeom>
            <a:noFill/>
            <a:ln w="14986" cap="flat" cmpd="sng" algn="ctr">
              <a:gradFill>
                <a:gsLst>
                  <a:gs pos="0">
                    <a:srgbClr val="00B0F0">
                      <a:alpha val="62000"/>
                    </a:srgbClr>
                  </a:gs>
                  <a:gs pos="100000">
                    <a:srgbClr val="4BACC6">
                      <a:lumMod val="40000"/>
                      <a:lumOff val="60000"/>
                    </a:srgbClr>
                  </a:gs>
                </a:gsLst>
                <a:lin ang="5400000" scaled="0"/>
              </a:gradFill>
              <a:prstDash val="solid"/>
              <a:headEnd type="oval"/>
              <a:tailEnd type="oval"/>
            </a:ln>
            <a:effectLst/>
          </p:spPr>
        </p:cxnSp>
        <p:grpSp>
          <p:nvGrpSpPr>
            <p:cNvPr id="13" name="Группа 12"/>
            <p:cNvGrpSpPr/>
            <p:nvPr/>
          </p:nvGrpSpPr>
          <p:grpSpPr>
            <a:xfrm>
              <a:off x="7884488" y="942921"/>
              <a:ext cx="1080000" cy="1468381"/>
              <a:chOff x="7596336" y="942921"/>
              <a:chExt cx="1080000" cy="1468381"/>
            </a:xfrm>
          </p:grpSpPr>
          <p:pic>
            <p:nvPicPr>
              <p:cNvPr id="46" name="Рисунок 4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342" t="7868" r="26342" b="21378"/>
              <a:stretch/>
            </p:blipFill>
            <p:spPr>
              <a:xfrm>
                <a:off x="7596336" y="942921"/>
                <a:ext cx="1080000" cy="1080000"/>
              </a:xfrm>
              <a:prstGeom prst="ellipse">
                <a:avLst/>
              </a:prstGeom>
              <a:ln w="14986">
                <a:gradFill>
                  <a:gsLst>
                    <a:gs pos="0">
                      <a:srgbClr val="00B0F0">
                        <a:alpha val="62000"/>
                      </a:srgbClr>
                    </a:gs>
                    <a:gs pos="100000">
                      <a:srgbClr val="4BACC6">
                        <a:lumMod val="40000"/>
                        <a:lumOff val="60000"/>
                      </a:srgbClr>
                    </a:gs>
                  </a:gsLst>
                  <a:lin ang="5400000" scaled="0"/>
                </a:gradFill>
                <a:headEnd type="oval"/>
                <a:tailEnd type="oval"/>
              </a:ln>
            </p:spPr>
          </p:pic>
          <p:sp>
            <p:nvSpPr>
              <p:cNvPr id="47" name="TextBox 46"/>
              <p:cNvSpPr txBox="1"/>
              <p:nvPr/>
            </p:nvSpPr>
            <p:spPr>
              <a:xfrm>
                <a:off x="7601579" y="2041970"/>
                <a:ext cx="10695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 panose="020B0502040204020203" pitchFamily="34" charset="0"/>
                  </a:rPr>
                  <a:t>Светосигнальное 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 panose="020B0502040204020203" pitchFamily="34" charset="0"/>
                  </a:rPr>
                  <a:t>оборудование</a:t>
                </a:r>
              </a:p>
            </p:txBody>
          </p:sp>
        </p:grpSp>
        <p:cxnSp>
          <p:nvCxnSpPr>
            <p:cNvPr id="14" name="Соединительная линия уступом 13"/>
            <p:cNvCxnSpPr/>
            <p:nvPr/>
          </p:nvCxnSpPr>
          <p:spPr>
            <a:xfrm rot="16200000" flipH="1">
              <a:off x="6841385" y="3067886"/>
              <a:ext cx="792087" cy="218168"/>
            </a:xfrm>
            <a:prstGeom prst="bentConnector3">
              <a:avLst>
                <a:gd name="adj1" fmla="val 98841"/>
              </a:avLst>
            </a:prstGeom>
            <a:noFill/>
            <a:ln w="14986" cap="flat" cmpd="sng" algn="ctr">
              <a:gradFill>
                <a:gsLst>
                  <a:gs pos="0">
                    <a:srgbClr val="00B0F0">
                      <a:alpha val="62000"/>
                    </a:srgbClr>
                  </a:gs>
                  <a:gs pos="100000">
                    <a:srgbClr val="4BACC6">
                      <a:lumMod val="40000"/>
                      <a:lumOff val="60000"/>
                    </a:srgbClr>
                  </a:gs>
                </a:gsLst>
                <a:lin ang="5400000" scaled="0"/>
              </a:gradFill>
              <a:prstDash val="solid"/>
              <a:headEnd type="oval"/>
              <a:tailEnd type="oval"/>
            </a:ln>
            <a:effectLst/>
          </p:spPr>
        </p:cxnSp>
        <p:cxnSp>
          <p:nvCxnSpPr>
            <p:cNvPr id="15" name="Соединительная линия уступом 14"/>
            <p:cNvCxnSpPr/>
            <p:nvPr/>
          </p:nvCxnSpPr>
          <p:spPr>
            <a:xfrm rot="5400000">
              <a:off x="6936288" y="3082070"/>
              <a:ext cx="1789343" cy="1187059"/>
            </a:xfrm>
            <a:prstGeom prst="bentConnector3">
              <a:avLst>
                <a:gd name="adj1" fmla="val 99137"/>
              </a:avLst>
            </a:prstGeom>
            <a:noFill/>
            <a:ln w="14986" cap="flat" cmpd="sng" algn="ctr">
              <a:gradFill>
                <a:gsLst>
                  <a:gs pos="0">
                    <a:srgbClr val="00B0F0">
                      <a:alpha val="62000"/>
                    </a:srgbClr>
                  </a:gs>
                  <a:gs pos="100000">
                    <a:srgbClr val="4BACC6">
                      <a:lumMod val="40000"/>
                      <a:lumOff val="60000"/>
                    </a:srgbClr>
                  </a:gs>
                </a:gsLst>
                <a:lin ang="5400000" scaled="0"/>
              </a:gradFill>
              <a:prstDash val="solid"/>
              <a:headEnd type="oval"/>
              <a:tailEnd type="oval"/>
            </a:ln>
            <a:effectLst/>
          </p:spPr>
        </p:cxnSp>
        <p:grpSp>
          <p:nvGrpSpPr>
            <p:cNvPr id="16" name="Группа 15"/>
            <p:cNvGrpSpPr/>
            <p:nvPr/>
          </p:nvGrpSpPr>
          <p:grpSpPr>
            <a:xfrm>
              <a:off x="6524144" y="942921"/>
              <a:ext cx="1144200" cy="1606880"/>
              <a:chOff x="6236112" y="942921"/>
              <a:chExt cx="1144200" cy="1606880"/>
            </a:xfrm>
          </p:grpSpPr>
          <p:pic>
            <p:nvPicPr>
              <p:cNvPr id="44" name="Picture 2" descr="E:\ФОТО ОБОРУДОВАНИЯ\фото Антону для буклета\IMG_1610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00312" y="942921"/>
                <a:ext cx="1080000" cy="1080000"/>
              </a:xfrm>
              <a:prstGeom prst="ellipse">
                <a:avLst/>
              </a:prstGeom>
              <a:ln w="14986">
                <a:gradFill>
                  <a:gsLst>
                    <a:gs pos="0">
                      <a:srgbClr val="00B0F0">
                        <a:alpha val="62000"/>
                      </a:srgbClr>
                    </a:gs>
                    <a:gs pos="100000">
                      <a:srgbClr val="4BACC6">
                        <a:lumMod val="40000"/>
                        <a:lumOff val="60000"/>
                      </a:srgbClr>
                    </a:gs>
                  </a:gsLst>
                  <a:lin ang="5400000" scaled="0"/>
                </a:gradFill>
                <a:headEnd type="oval"/>
                <a:tailEnd type="oval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5" name="TextBox 44"/>
              <p:cNvSpPr txBox="1"/>
              <p:nvPr/>
            </p:nvSpPr>
            <p:spPr>
              <a:xfrm>
                <a:off x="6236112" y="2041970"/>
                <a:ext cx="1124027" cy="5078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 panose="020B0502040204020203" pitchFamily="34" charset="0"/>
                  </a:rPr>
                  <a:t>Профилометр 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 panose="020B0502040204020203" pitchFamily="34" charset="0"/>
                  </a:rPr>
                  <a:t>лидарный</a:t>
                </a:r>
                <a:r>
                  <a:rPr kumimoji="0" lang="ru-RU" sz="9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 panose="020B0502040204020203" pitchFamily="34" charset="0"/>
                  </a:rPr>
                  <a:t> 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 panose="020B0502040204020203" pitchFamily="34" charset="0"/>
                  </a:rPr>
                  <a:t>ветровой ПЛВ-300</a:t>
                </a:r>
              </a:p>
            </p:txBody>
          </p:sp>
        </p:grpSp>
        <p:grpSp>
          <p:nvGrpSpPr>
            <p:cNvPr id="17" name="Группа 16"/>
            <p:cNvGrpSpPr/>
            <p:nvPr/>
          </p:nvGrpSpPr>
          <p:grpSpPr>
            <a:xfrm>
              <a:off x="1403452" y="476672"/>
              <a:ext cx="2448468" cy="2359213"/>
              <a:chOff x="1151568" y="476672"/>
              <a:chExt cx="2448468" cy="2359213"/>
            </a:xfrm>
          </p:grpSpPr>
          <p:pic>
            <p:nvPicPr>
              <p:cNvPr id="31" name="Рисунок 30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179" y="1755885"/>
                <a:ext cx="1080000" cy="1080000"/>
              </a:xfrm>
              <a:prstGeom prst="ellipse">
                <a:avLst/>
              </a:prstGeom>
              <a:ln w="14986">
                <a:gradFill>
                  <a:gsLst>
                    <a:gs pos="0">
                      <a:srgbClr val="00B0F0">
                        <a:alpha val="62000"/>
                      </a:srgbClr>
                    </a:gs>
                    <a:gs pos="100000">
                      <a:srgbClr val="4BACC6">
                        <a:lumMod val="40000"/>
                        <a:lumOff val="60000"/>
                      </a:srgbClr>
                    </a:gs>
                  </a:gsLst>
                  <a:lin ang="5400000" scaled="0"/>
                </a:gradFill>
                <a:headEnd type="oval"/>
                <a:tailEnd type="oval"/>
              </a:ln>
            </p:spPr>
          </p:pic>
          <p:grpSp>
            <p:nvGrpSpPr>
              <p:cNvPr id="32" name="Группа 31"/>
              <p:cNvGrpSpPr/>
              <p:nvPr/>
            </p:nvGrpSpPr>
            <p:grpSpPr>
              <a:xfrm>
                <a:off x="1802121" y="476672"/>
                <a:ext cx="1172116" cy="1160239"/>
                <a:chOff x="1802121" y="179348"/>
                <a:chExt cx="1172116" cy="1160239"/>
              </a:xfrm>
            </p:grpSpPr>
            <p:pic>
              <p:nvPicPr>
                <p:cNvPr id="42" name="Picture 3" descr="E:\ФОТО ОБОРУДОВАНИЯ\фото Антону для буклета\в схему обтравленый МТР-5.png"/>
                <p:cNvPicPr>
                  <a:picLocks noChangeAspect="1" noChangeArrowheads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-8863" t="-12142" r="-14635" b="7016"/>
                <a:stretch/>
              </p:blipFill>
              <p:spPr bwMode="auto">
                <a:xfrm>
                  <a:off x="2027381" y="619587"/>
                  <a:ext cx="721595" cy="720000"/>
                </a:xfrm>
                <a:prstGeom prst="ellipse">
                  <a:avLst/>
                </a:prstGeom>
                <a:ln w="14986">
                  <a:gradFill>
                    <a:gsLst>
                      <a:gs pos="0">
                        <a:srgbClr val="00B0F0">
                          <a:alpha val="62000"/>
                        </a:srgbClr>
                      </a:gs>
                      <a:gs pos="100000">
                        <a:srgbClr val="4BACC6">
                          <a:lumMod val="40000"/>
                          <a:lumOff val="60000"/>
                        </a:srgbClr>
                      </a:gs>
                    </a:gsLst>
                    <a:lin ang="5400000" scaled="0"/>
                  </a:gradFill>
                  <a:headEnd type="oval"/>
                  <a:tailEnd type="oval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3" name="TextBox 42"/>
                <p:cNvSpPr txBox="1"/>
                <p:nvPr/>
              </p:nvSpPr>
              <p:spPr>
                <a:xfrm>
                  <a:off x="1802121" y="179348"/>
                  <a:ext cx="117211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</a:rPr>
                    <a:t>Температурный </a:t>
                  </a: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9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</a:rPr>
                    <a:t>профилемер</a:t>
                  </a:r>
                  <a:r>
                    <a:rPr kumimoji="0" lang="ru-RU" sz="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</a:rPr>
                    <a:t> </a:t>
                  </a:r>
                  <a:r>
                    <a:rPr kumimoji="0" lang="en-US" sz="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</a:rPr>
                    <a:t>MTP-5</a:t>
                  </a:r>
                  <a:endParaRPr kumimoji="0" lang="ru-RU" sz="9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33" name="Группа 32"/>
              <p:cNvGrpSpPr/>
              <p:nvPr/>
            </p:nvGrpSpPr>
            <p:grpSpPr>
              <a:xfrm>
                <a:off x="1151568" y="485964"/>
                <a:ext cx="756056" cy="1152128"/>
                <a:chOff x="1151568" y="188640"/>
                <a:chExt cx="756056" cy="1152128"/>
              </a:xfrm>
            </p:grpSpPr>
            <p:pic>
              <p:nvPicPr>
                <p:cNvPr id="40" name="Рисунок 39"/>
                <p:cNvPicPr>
                  <a:picLocks noChangeAspect="1"/>
                </p:cNvPicPr>
                <p:nvPr/>
              </p:nvPicPr>
              <p:blipFill rotWithShape="1"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15175" b="19381"/>
                <a:stretch/>
              </p:blipFill>
              <p:spPr>
                <a:xfrm>
                  <a:off x="1187624" y="620768"/>
                  <a:ext cx="720000" cy="720000"/>
                </a:xfrm>
                <a:prstGeom prst="ellipse">
                  <a:avLst/>
                </a:prstGeom>
                <a:ln w="14986">
                  <a:gradFill>
                    <a:gsLst>
                      <a:gs pos="0">
                        <a:srgbClr val="00B0F0">
                          <a:alpha val="62000"/>
                        </a:srgbClr>
                      </a:gs>
                      <a:gs pos="100000">
                        <a:srgbClr val="4BACC6">
                          <a:lumMod val="40000"/>
                          <a:lumOff val="60000"/>
                        </a:srgbClr>
                      </a:gs>
                    </a:gsLst>
                    <a:lin ang="5400000" scaled="0"/>
                  </a:gradFill>
                  <a:headEnd type="oval"/>
                  <a:tailEnd type="oval"/>
                </a:ln>
              </p:spPr>
            </p:pic>
            <p:sp>
              <p:nvSpPr>
                <p:cNvPr id="41" name="TextBox 40"/>
                <p:cNvSpPr txBox="1"/>
                <p:nvPr/>
              </p:nvSpPr>
              <p:spPr>
                <a:xfrm>
                  <a:off x="1151568" y="188640"/>
                  <a:ext cx="73770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</a:rPr>
                    <a:t>МРЛК БЗ </a:t>
                  </a: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</a:rPr>
                    <a:t>«Монокль»</a:t>
                  </a:r>
                </a:p>
              </p:txBody>
            </p:sp>
          </p:grpSp>
          <p:grpSp>
            <p:nvGrpSpPr>
              <p:cNvPr id="34" name="Группа 33"/>
              <p:cNvGrpSpPr/>
              <p:nvPr/>
            </p:nvGrpSpPr>
            <p:grpSpPr>
              <a:xfrm>
                <a:off x="2880036" y="485964"/>
                <a:ext cx="720000" cy="1152128"/>
                <a:chOff x="2880036" y="188640"/>
                <a:chExt cx="720000" cy="1152128"/>
              </a:xfrm>
            </p:grpSpPr>
            <p:pic>
              <p:nvPicPr>
                <p:cNvPr id="38" name="Рисунок 37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80036" y="620768"/>
                  <a:ext cx="720000" cy="720000"/>
                </a:xfrm>
                <a:prstGeom prst="ellipse">
                  <a:avLst/>
                </a:prstGeom>
                <a:ln w="14986">
                  <a:gradFill>
                    <a:gsLst>
                      <a:gs pos="0">
                        <a:srgbClr val="00B0F0">
                          <a:alpha val="62000"/>
                        </a:srgbClr>
                      </a:gs>
                      <a:gs pos="100000">
                        <a:srgbClr val="4BACC6">
                          <a:lumMod val="40000"/>
                          <a:lumOff val="60000"/>
                        </a:srgbClr>
                      </a:gs>
                    </a:gsLst>
                    <a:lin ang="5400000" scaled="0"/>
                  </a:gradFill>
                  <a:headEnd type="oval"/>
                  <a:tailEnd type="oval"/>
                </a:ln>
              </p:spPr>
            </p:pic>
            <p:sp>
              <p:nvSpPr>
                <p:cNvPr id="39" name="TextBox 38"/>
                <p:cNvSpPr txBox="1"/>
                <p:nvPr/>
              </p:nvSpPr>
              <p:spPr>
                <a:xfrm>
                  <a:off x="2896252" y="188640"/>
                  <a:ext cx="68817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algn="ctr">
                    <a:defRPr sz="900" b="1">
                      <a:solidFill>
                        <a:prstClr val="black"/>
                      </a:solidFill>
                    </a:defRPr>
                  </a:lvl1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</a:rPr>
                    <a:t>КСА УВН «Витраж»</a:t>
                  </a:r>
                </a:p>
              </p:txBody>
            </p:sp>
          </p:grpSp>
          <p:cxnSp>
            <p:nvCxnSpPr>
              <p:cNvPr id="35" name="Прямая соединительная линия 34"/>
              <p:cNvCxnSpPr>
                <a:stCxn id="38" idx="4"/>
                <a:endCxn id="31" idx="7"/>
              </p:cNvCxnSpPr>
              <p:nvPr/>
            </p:nvCxnSpPr>
            <p:spPr>
              <a:xfrm flipH="1">
                <a:off x="2770017" y="1638092"/>
                <a:ext cx="470019" cy="275955"/>
              </a:xfrm>
              <a:prstGeom prst="line">
                <a:avLst/>
              </a:prstGeom>
              <a:noFill/>
              <a:ln w="14986" cap="flat" cmpd="sng" algn="ctr">
                <a:gradFill>
                  <a:gsLst>
                    <a:gs pos="0">
                      <a:srgbClr val="00B0F0">
                        <a:alpha val="62000"/>
                      </a:srgbClr>
                    </a:gs>
                    <a:gs pos="100000">
                      <a:srgbClr val="4BACC6">
                        <a:lumMod val="40000"/>
                        <a:lumOff val="60000"/>
                      </a:srgbClr>
                    </a:gs>
                  </a:gsLst>
                  <a:lin ang="5400000" scaled="0"/>
                </a:gradFill>
                <a:prstDash val="solid"/>
                <a:headEnd type="oval"/>
                <a:tailEnd type="oval"/>
              </a:ln>
              <a:effectLst/>
            </p:spPr>
          </p:cxnSp>
          <p:cxnSp>
            <p:nvCxnSpPr>
              <p:cNvPr id="36" name="Прямая соединительная линия 35"/>
              <p:cNvCxnSpPr>
                <a:stCxn id="42" idx="4"/>
                <a:endCxn id="31" idx="0"/>
              </p:cNvCxnSpPr>
              <p:nvPr/>
            </p:nvCxnSpPr>
            <p:spPr>
              <a:xfrm>
                <a:off x="2388179" y="1636911"/>
                <a:ext cx="0" cy="118974"/>
              </a:xfrm>
              <a:prstGeom prst="line">
                <a:avLst/>
              </a:prstGeom>
              <a:noFill/>
              <a:ln w="14986" cap="flat" cmpd="sng" algn="ctr">
                <a:gradFill>
                  <a:gsLst>
                    <a:gs pos="0">
                      <a:srgbClr val="00B0F0">
                        <a:alpha val="62000"/>
                      </a:srgbClr>
                    </a:gs>
                    <a:gs pos="100000">
                      <a:srgbClr val="4BACC6">
                        <a:lumMod val="40000"/>
                        <a:lumOff val="60000"/>
                      </a:srgbClr>
                    </a:gs>
                  </a:gsLst>
                  <a:lin ang="5400000" scaled="0"/>
                </a:gradFill>
                <a:prstDash val="solid"/>
                <a:headEnd type="oval"/>
                <a:tailEnd type="oval"/>
              </a:ln>
              <a:effectLst/>
            </p:spPr>
          </p:cxnSp>
          <p:cxnSp>
            <p:nvCxnSpPr>
              <p:cNvPr id="37" name="Прямая соединительная линия 36"/>
              <p:cNvCxnSpPr>
                <a:stCxn id="40" idx="4"/>
                <a:endCxn id="31" idx="1"/>
              </p:cNvCxnSpPr>
              <p:nvPr/>
            </p:nvCxnSpPr>
            <p:spPr>
              <a:xfrm>
                <a:off x="1547624" y="1638092"/>
                <a:ext cx="458717" cy="275955"/>
              </a:xfrm>
              <a:prstGeom prst="line">
                <a:avLst/>
              </a:prstGeom>
              <a:noFill/>
              <a:ln w="14986" cap="flat" cmpd="sng" algn="ctr">
                <a:gradFill>
                  <a:gsLst>
                    <a:gs pos="0">
                      <a:srgbClr val="00B0F0">
                        <a:alpha val="62000"/>
                      </a:srgbClr>
                    </a:gs>
                    <a:gs pos="100000">
                      <a:srgbClr val="4BACC6">
                        <a:lumMod val="40000"/>
                        <a:lumOff val="60000"/>
                      </a:srgbClr>
                    </a:gs>
                  </a:gsLst>
                  <a:lin ang="5400000" scaled="0"/>
                </a:gradFill>
                <a:prstDash val="solid"/>
                <a:headEnd type="oval"/>
                <a:tailEnd type="oval"/>
              </a:ln>
              <a:effectLst/>
            </p:spPr>
          </p:cxnSp>
        </p:grpSp>
        <p:cxnSp>
          <p:nvCxnSpPr>
            <p:cNvPr id="18" name="Соединительная линия уступом 17"/>
            <p:cNvCxnSpPr>
              <a:stCxn id="31" idx="4"/>
            </p:cNvCxnSpPr>
            <p:nvPr/>
          </p:nvCxnSpPr>
          <p:spPr>
            <a:xfrm rot="16200000" flipH="1">
              <a:off x="3093453" y="2382495"/>
              <a:ext cx="953154" cy="1859934"/>
            </a:xfrm>
            <a:prstGeom prst="bentConnector2">
              <a:avLst/>
            </a:prstGeom>
            <a:noFill/>
            <a:ln w="14986" cap="flat" cmpd="sng" algn="ctr">
              <a:gradFill>
                <a:gsLst>
                  <a:gs pos="0">
                    <a:srgbClr val="00B0F0">
                      <a:alpha val="62000"/>
                    </a:srgbClr>
                  </a:gs>
                  <a:gs pos="100000">
                    <a:srgbClr val="4BACC6">
                      <a:lumMod val="40000"/>
                      <a:lumOff val="60000"/>
                    </a:srgbClr>
                  </a:gs>
                </a:gsLst>
                <a:lin ang="5400000" scaled="0"/>
              </a:gradFill>
              <a:prstDash val="solid"/>
              <a:headEnd type="oval"/>
              <a:tailEnd type="oval"/>
            </a:ln>
            <a:effectLst/>
          </p:spPr>
        </p:cxnSp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961970"/>
              <a:ext cx="1080000" cy="1080000"/>
            </a:xfrm>
            <a:prstGeom prst="ellipse">
              <a:avLst/>
            </a:prstGeom>
            <a:ln w="14986">
              <a:gradFill>
                <a:gsLst>
                  <a:gs pos="0">
                    <a:srgbClr val="00B0F0">
                      <a:alpha val="62000"/>
                    </a:srgbClr>
                  </a:gs>
                  <a:gs pos="100000">
                    <a:srgbClr val="4BACC6">
                      <a:lumMod val="40000"/>
                      <a:lumOff val="60000"/>
                    </a:srgbClr>
                  </a:gs>
                </a:gsLst>
                <a:lin ang="5400000" scaled="0"/>
              </a:gradFill>
              <a:headEnd type="oval"/>
              <a:tailEnd type="oval"/>
            </a:ln>
          </p:spPr>
        </p:pic>
        <p:sp>
          <p:nvSpPr>
            <p:cNvPr id="20" name="TextBox 19"/>
            <p:cNvSpPr txBox="1"/>
            <p:nvPr/>
          </p:nvSpPr>
          <p:spPr>
            <a:xfrm>
              <a:off x="8425" y="2068866"/>
              <a:ext cx="14221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 panose="020B0502040204020203" pitchFamily="34" charset="0"/>
                </a:rPr>
                <a:t>Локатор обзора летного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 panose="020B0502040204020203" pitchFamily="34" charset="0"/>
                </a:rPr>
                <a:t>поля «Полином»</a:t>
              </a:r>
            </a:p>
          </p:txBody>
        </p:sp>
        <p:cxnSp>
          <p:nvCxnSpPr>
            <p:cNvPr id="21" name="Соединительная линия уступом 20"/>
            <p:cNvCxnSpPr/>
            <p:nvPr/>
          </p:nvCxnSpPr>
          <p:spPr>
            <a:xfrm rot="16200000" flipH="1">
              <a:off x="-306567" y="3807014"/>
              <a:ext cx="3672405" cy="1620236"/>
            </a:xfrm>
            <a:prstGeom prst="bentConnector3">
              <a:avLst>
                <a:gd name="adj1" fmla="val 100756"/>
              </a:avLst>
            </a:prstGeom>
            <a:noFill/>
            <a:ln w="14986" cap="flat" cmpd="sng" algn="ctr">
              <a:gradFill>
                <a:gsLst>
                  <a:gs pos="0">
                    <a:srgbClr val="00B0F0">
                      <a:alpha val="62000"/>
                    </a:srgbClr>
                  </a:gs>
                  <a:gs pos="100000">
                    <a:srgbClr val="4BACC6">
                      <a:lumMod val="40000"/>
                      <a:lumOff val="60000"/>
                    </a:srgbClr>
                  </a:gs>
                </a:gsLst>
                <a:lin ang="5400000" scaled="0"/>
              </a:gradFill>
              <a:prstDash val="solid"/>
              <a:headEnd type="oval"/>
              <a:tailEnd type="oval"/>
            </a:ln>
            <a:effectLst/>
          </p:spPr>
        </p:cxn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992" y="3033014"/>
              <a:ext cx="1080000" cy="1080000"/>
            </a:xfrm>
            <a:prstGeom prst="ellipse">
              <a:avLst/>
            </a:prstGeom>
            <a:ln w="14986">
              <a:gradFill>
                <a:gsLst>
                  <a:gs pos="0">
                    <a:srgbClr val="00B0F0">
                      <a:alpha val="62000"/>
                    </a:srgbClr>
                  </a:gs>
                  <a:gs pos="100000">
                    <a:srgbClr val="4BACC6">
                      <a:lumMod val="40000"/>
                      <a:lumOff val="60000"/>
                    </a:srgbClr>
                  </a:gs>
                </a:gsLst>
                <a:lin ang="5400000" scaled="0"/>
              </a:gradFill>
              <a:headEnd type="oval"/>
              <a:tailEnd type="oval"/>
            </a:ln>
          </p:spPr>
        </p:pic>
        <p:sp>
          <p:nvSpPr>
            <p:cNvPr id="23" name="TextBox 22"/>
            <p:cNvSpPr txBox="1"/>
            <p:nvPr/>
          </p:nvSpPr>
          <p:spPr>
            <a:xfrm>
              <a:off x="885285" y="4206286"/>
              <a:ext cx="1651413" cy="230832"/>
            </a:xfrm>
            <a:prstGeom prst="rect">
              <a:avLst/>
            </a:prstGeom>
            <a:solidFill>
              <a:sysClr val="window" lastClr="FFFFFF">
                <a:alpha val="71000"/>
              </a:sys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 panose="020B0502040204020203" pitchFamily="34" charset="0"/>
                </a:rPr>
                <a:t>Стартовый командный пункт</a:t>
              </a:r>
            </a:p>
          </p:txBody>
        </p:sp>
        <p:cxnSp>
          <p:nvCxnSpPr>
            <p:cNvPr id="24" name="Соединительная линия уступом 23"/>
            <p:cNvCxnSpPr>
              <a:stCxn id="23" idx="2"/>
            </p:cNvCxnSpPr>
            <p:nvPr/>
          </p:nvCxnSpPr>
          <p:spPr>
            <a:xfrm rot="5400000" flipH="1" flipV="1">
              <a:off x="3191801" y="2840893"/>
              <a:ext cx="115416" cy="3077034"/>
            </a:xfrm>
            <a:prstGeom prst="bentConnector4">
              <a:avLst>
                <a:gd name="adj1" fmla="val -198066"/>
                <a:gd name="adj2" fmla="val 99992"/>
              </a:avLst>
            </a:prstGeom>
            <a:noFill/>
            <a:ln w="14986" cap="flat" cmpd="sng" algn="ctr">
              <a:gradFill>
                <a:gsLst>
                  <a:gs pos="0">
                    <a:srgbClr val="00B0F0">
                      <a:alpha val="62000"/>
                    </a:srgbClr>
                  </a:gs>
                  <a:gs pos="100000">
                    <a:srgbClr val="4BACC6">
                      <a:lumMod val="40000"/>
                      <a:lumOff val="60000"/>
                    </a:srgbClr>
                  </a:gs>
                </a:gsLst>
                <a:lin ang="5400000" scaled="0"/>
              </a:gradFill>
              <a:prstDash val="solid"/>
              <a:headEnd type="oval"/>
              <a:tailEnd type="oval"/>
            </a:ln>
            <a:effectLst/>
          </p:spPr>
        </p:cxnSp>
        <p:cxnSp>
          <p:nvCxnSpPr>
            <p:cNvPr id="25" name="Соединительная линия уступом 24"/>
            <p:cNvCxnSpPr/>
            <p:nvPr/>
          </p:nvCxnSpPr>
          <p:spPr>
            <a:xfrm flipV="1">
              <a:off x="1772302" y="5517232"/>
              <a:ext cx="2799698" cy="288032"/>
            </a:xfrm>
            <a:prstGeom prst="bentConnector3">
              <a:avLst>
                <a:gd name="adj1" fmla="val 50000"/>
              </a:avLst>
            </a:prstGeom>
            <a:noFill/>
            <a:ln w="14986" cap="flat" cmpd="sng" algn="ctr">
              <a:gradFill>
                <a:gsLst>
                  <a:gs pos="0">
                    <a:srgbClr val="00B0F0">
                      <a:alpha val="62000"/>
                    </a:srgbClr>
                  </a:gs>
                  <a:gs pos="100000">
                    <a:srgbClr val="4BACC6">
                      <a:lumMod val="40000"/>
                      <a:lumOff val="60000"/>
                    </a:srgbClr>
                  </a:gs>
                </a:gsLst>
                <a:lin ang="5400000" scaled="0"/>
              </a:gradFill>
              <a:prstDash val="solid"/>
              <a:headEnd type="oval"/>
              <a:tailEnd type="oval"/>
            </a:ln>
            <a:effectLst/>
          </p:spPr>
        </p:cxnSp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4992" y="4731526"/>
              <a:ext cx="972000" cy="972000"/>
            </a:xfrm>
            <a:prstGeom prst="ellipse">
              <a:avLst/>
            </a:prstGeom>
            <a:ln w="14986">
              <a:gradFill>
                <a:gsLst>
                  <a:gs pos="0">
                    <a:srgbClr val="00B0F0">
                      <a:alpha val="62000"/>
                    </a:srgbClr>
                  </a:gs>
                  <a:gs pos="100000">
                    <a:srgbClr val="4BACC6">
                      <a:lumMod val="40000"/>
                      <a:lumOff val="60000"/>
                    </a:srgbClr>
                  </a:gs>
                </a:gsLst>
                <a:lin ang="5400000" scaled="0"/>
              </a:gradFill>
              <a:headEnd type="oval"/>
              <a:tailEnd type="oval"/>
            </a:ln>
          </p:spPr>
        </p:pic>
        <p:cxnSp>
          <p:nvCxnSpPr>
            <p:cNvPr id="27" name="Прямая соединительная линия 26"/>
            <p:cNvCxnSpPr/>
            <p:nvPr/>
          </p:nvCxnSpPr>
          <p:spPr>
            <a:xfrm flipH="1">
              <a:off x="3131921" y="3356992"/>
              <a:ext cx="4752567" cy="3456384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/>
              </a:solidFill>
              <a:prstDash val="solid"/>
            </a:ln>
            <a:effectLst/>
          </p:spPr>
        </p:cxnSp>
        <p:cxnSp>
          <p:nvCxnSpPr>
            <p:cNvPr id="28" name="Прямая соединительная линия 27"/>
            <p:cNvCxnSpPr/>
            <p:nvPr/>
          </p:nvCxnSpPr>
          <p:spPr>
            <a:xfrm flipH="1">
              <a:off x="4716016" y="3356992"/>
              <a:ext cx="3528392" cy="3456384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/>
              </a:solidFill>
              <a:prstDash val="solid"/>
            </a:ln>
            <a:effectLst/>
          </p:spPr>
        </p:cxnSp>
        <p:cxnSp>
          <p:nvCxnSpPr>
            <p:cNvPr id="29" name="Прямая соединительная линия 28"/>
            <p:cNvCxnSpPr/>
            <p:nvPr/>
          </p:nvCxnSpPr>
          <p:spPr>
            <a:xfrm>
              <a:off x="7884488" y="3356992"/>
              <a:ext cx="359920" cy="0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/>
              </a:solidFill>
              <a:prstDash val="solid"/>
            </a:ln>
            <a:effectLst/>
          </p:spPr>
        </p:cxnSp>
        <p:sp>
          <p:nvSpPr>
            <p:cNvPr id="30" name="TextBox 29"/>
            <p:cNvSpPr txBox="1"/>
            <p:nvPr/>
          </p:nvSpPr>
          <p:spPr>
            <a:xfrm>
              <a:off x="885284" y="5835394"/>
              <a:ext cx="1651413" cy="369332"/>
            </a:xfrm>
            <a:prstGeom prst="rect">
              <a:avLst/>
            </a:prstGeom>
            <a:solidFill>
              <a:sysClr val="window" lastClr="FFFFFF">
                <a:alpha val="71000"/>
              </a:sys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 panose="020B0502040204020203" pitchFamily="34" charset="0"/>
                </a:rPr>
                <a:t>волоконно-оптическая система контроля (ВОСК)</a:t>
              </a:r>
            </a:p>
          </p:txBody>
        </p:sp>
      </p:grpSp>
      <p:graphicFrame>
        <p:nvGraphicFramePr>
          <p:cNvPr id="52" name="Схема 51"/>
          <p:cNvGraphicFramePr/>
          <p:nvPr>
            <p:extLst>
              <p:ext uri="{D42A27DB-BD31-4B8C-83A1-F6EECF244321}">
                <p14:modId xmlns:p14="http://schemas.microsoft.com/office/powerpoint/2010/main" val="2989276433"/>
              </p:ext>
            </p:extLst>
          </p:nvPr>
        </p:nvGraphicFramePr>
        <p:xfrm>
          <a:off x="6578944" y="539525"/>
          <a:ext cx="7303324" cy="5719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1" y="-437789"/>
            <a:ext cx="12753975" cy="7362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Заголовок 1"/>
          <p:cNvSpPr txBox="1">
            <a:spLocks/>
          </p:cNvSpPr>
          <p:nvPr/>
        </p:nvSpPr>
        <p:spPr>
          <a:xfrm>
            <a:off x="-13463" y="12184"/>
            <a:ext cx="8585962" cy="857313"/>
          </a:xfrm>
          <a:prstGeom prst="rect">
            <a:avLst/>
          </a:prstGeom>
          <a:solidFill>
            <a:schemeClr val="bg1">
              <a:lumMod val="95000"/>
              <a:alpha val="62000"/>
            </a:schemeClr>
          </a:solidFill>
          <a:ln>
            <a:noFill/>
          </a:ln>
        </p:spPr>
        <p:txBody>
          <a:bodyPr vert="horz" lIns="91440" tIns="45720" rIns="91440" bIns="45720" rtlCol="0" anchor="t" anchorCtr="0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400" b="1" cap="small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F5F5F5"/>
                </a:solidFill>
              </a:rPr>
              <a:t>Авиационный учебный центр</a:t>
            </a:r>
            <a:endParaRPr lang="ru-RU" dirty="0">
              <a:solidFill>
                <a:srgbClr val="F5F5F5"/>
              </a:solidFill>
            </a:endParaRPr>
          </a:p>
          <a:p>
            <a:endParaRPr lang="ru-RU" dirty="0">
              <a:solidFill>
                <a:srgbClr val="F5F5F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6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U:\Гашило МАРИЯ\ОБМЕН С ДЯДЕЙ\АУЦ Небосвод авиа\00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43"/>
          <a:stretch/>
        </p:blipFill>
        <p:spPr bwMode="auto">
          <a:xfrm>
            <a:off x="7298420" y="1009775"/>
            <a:ext cx="4284000" cy="2769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2DC5B-3DB8-4AD2-BF7D-52E3DDFA72AB}" type="slidenum">
              <a:rPr lang="ru-RU" smtClean="0"/>
              <a:t>16</a:t>
            </a:fld>
            <a:endParaRPr lang="ru-RU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62753" y="0"/>
            <a:ext cx="12129247" cy="1009775"/>
          </a:xfrm>
          <a:prstGeom prst="rect">
            <a:avLst/>
          </a:prstGeom>
          <a:solidFill>
            <a:schemeClr val="bg2">
              <a:lumMod val="90000"/>
              <a:alpha val="62000"/>
            </a:schemeClr>
          </a:solidFill>
          <a:ln>
            <a:noFill/>
          </a:ln>
        </p:spPr>
        <p:txBody>
          <a:bodyPr vert="horz" lIns="91440" tIns="45720" rIns="91440" bIns="45720" rtlCol="0" anchor="t" anchorCtr="0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400" b="1" cap="small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/>
              <a:t>Методическое</a:t>
            </a:r>
            <a:endParaRPr lang="ru-RU" sz="3200" dirty="0"/>
          </a:p>
          <a:p>
            <a:r>
              <a:rPr lang="ru-RU" sz="3200" dirty="0"/>
              <a:t>обеспечение</a:t>
            </a: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472" y="2854228"/>
            <a:ext cx="2741246" cy="40037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09" y="2900212"/>
            <a:ext cx="2709763" cy="3957789"/>
          </a:xfrm>
          <a:prstGeom prst="rect">
            <a:avLst/>
          </a:prstGeom>
        </p:spPr>
      </p:pic>
      <p:pic>
        <p:nvPicPr>
          <p:cNvPr id="1029" name="Picture 5" descr="U:\Гашило МАРИЯ\ОБМЕН С ДЯДЕЙ\АУЦ Небосвод авиа\0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420" y="4002000"/>
            <a:ext cx="4284000" cy="28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83149" y="1090535"/>
            <a:ext cx="554358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600" dirty="0"/>
              <a:t>высокопрофессиональный преподавательский состав </a:t>
            </a:r>
            <a:endParaRPr lang="ru-RU" sz="1600" dirty="0" smtClean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600" dirty="0" smtClean="0"/>
              <a:t>оснащенные </a:t>
            </a:r>
            <a:r>
              <a:rPr lang="ru-RU" sz="1600" dirty="0"/>
              <a:t>учебные классы (общая площадь учебных помещений – 145 кв.м) </a:t>
            </a:r>
            <a:endParaRPr lang="ru-RU" sz="1600" dirty="0" smtClean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600" dirty="0" smtClean="0"/>
              <a:t>пилоты </a:t>
            </a:r>
            <a:r>
              <a:rPr lang="ru-RU" sz="1600" dirty="0"/>
              <a:t>– инструкторы </a:t>
            </a:r>
            <a:endParaRPr lang="ru-RU" sz="1600" dirty="0" smtClean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600" dirty="0" smtClean="0"/>
              <a:t>авиатехника</a:t>
            </a:r>
            <a:r>
              <a:rPr lang="ru-RU" sz="1600" dirty="0"/>
              <a:t>: двухместные легкие самолеты А-22LS «</a:t>
            </a:r>
            <a:r>
              <a:rPr lang="ru-RU" sz="1600" dirty="0" err="1"/>
              <a:t>Аэропракт</a:t>
            </a:r>
            <a:r>
              <a:rPr lang="ru-RU" sz="1600" dirty="0"/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93062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" r="5272"/>
          <a:stretch/>
        </p:blipFill>
        <p:spPr>
          <a:xfrm>
            <a:off x="0" y="-1"/>
            <a:ext cx="12192000" cy="685773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565740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>
                <a:solidFill>
                  <a:schemeClr val="bg1"/>
                </a:solidFill>
              </a:rPr>
              <a:t>Расположение (НАПИСАТЬ АДРЕС):</a:t>
            </a:r>
          </a:p>
          <a:p>
            <a:pPr algn="just"/>
            <a:endParaRPr lang="ru-RU" dirty="0">
              <a:solidFill>
                <a:schemeClr val="bg1"/>
              </a:solidFill>
            </a:endParaRPr>
          </a:p>
          <a:p>
            <a:pPr algn="just"/>
            <a:r>
              <a:rPr lang="ru-RU" dirty="0">
                <a:solidFill>
                  <a:schemeClr val="bg1"/>
                </a:solidFill>
              </a:rPr>
              <a:t>Тверская область</a:t>
            </a:r>
          </a:p>
          <a:p>
            <a:pPr algn="just"/>
            <a:r>
              <a:rPr lang="ru-RU" dirty="0">
                <a:solidFill>
                  <a:schemeClr val="bg1"/>
                </a:solidFill>
              </a:rPr>
              <a:t>…..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7149" y="1190625"/>
            <a:ext cx="82772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ru-RU" sz="1600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600" b="1" dirty="0"/>
          </a:p>
          <a:p>
            <a:r>
              <a:rPr lang="ru-RU" sz="1600" b="1" dirty="0"/>
              <a:t> 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-1" y="0"/>
            <a:ext cx="10443884" cy="95026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accent2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 b="1" cap="small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НАЗЕМНАЯ ИСПЫТАТЕЛЬНАЯ ИНФРАСТРУКТУРА </a:t>
            </a:r>
          </a:p>
          <a:p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МНОГОФУНКЦИОНАЛЬНОГО НАЗНАЧЕНИЯ (для 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участников </a:t>
            </a:r>
            <a:r>
              <a:rPr lang="ru-RU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Аэронэт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ru-RU" sz="2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ru-RU" sz="2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ru-RU" sz="12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ru-RU" sz="12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ru-RU" sz="12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ru-RU" sz="12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ru-RU" sz="12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ru-RU" sz="12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ru-RU" sz="12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1" y="1190625"/>
            <a:ext cx="4718306" cy="221606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txBody>
          <a:bodyPr vert="horz" lIns="91440" tIns="45720" rIns="91440" bIns="45720" rtlCol="0" anchor="t" anchorCtr="0">
            <a:noAutofit/>
          </a:bodyPr>
          <a:lstStyle/>
          <a:p>
            <a:pPr marL="285750" lvl="2" indent="-285750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ru-RU" sz="1200" b="1" cap="small" dirty="0">
                <a:latin typeface="+mj-lt"/>
                <a:ea typeface="+mj-ea"/>
                <a:cs typeface="+mj-cs"/>
              </a:rPr>
              <a:t>Отработка технологий </a:t>
            </a:r>
          </a:p>
          <a:p>
            <a:pPr marL="285750" lvl="2" indent="-285750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ru-RU" sz="1200" b="1" cap="small" dirty="0" smtClean="0">
                <a:latin typeface="+mj-lt"/>
                <a:ea typeface="+mj-ea"/>
                <a:cs typeface="+mj-cs"/>
              </a:rPr>
              <a:t>Организация </a:t>
            </a:r>
            <a:r>
              <a:rPr lang="ru-RU" sz="1200" b="1" cap="small" dirty="0">
                <a:latin typeface="+mj-lt"/>
                <a:ea typeface="+mj-ea"/>
                <a:cs typeface="+mj-cs"/>
              </a:rPr>
              <a:t>и проведение летно-конструкторских испытаний</a:t>
            </a:r>
          </a:p>
          <a:p>
            <a:pPr marL="285750" lvl="2" indent="-285750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ru-RU" sz="1200" b="1" cap="small" dirty="0">
                <a:latin typeface="+mj-lt"/>
                <a:ea typeface="+mj-ea"/>
                <a:cs typeface="+mj-cs"/>
              </a:rPr>
              <a:t>Сертификация БАС</a:t>
            </a:r>
          </a:p>
          <a:p>
            <a:pPr marL="285750" lvl="2" indent="-285750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ru-RU" sz="1200" b="1" cap="small" dirty="0">
                <a:latin typeface="+mj-lt"/>
                <a:ea typeface="+mj-ea"/>
                <a:cs typeface="+mj-cs"/>
              </a:rPr>
              <a:t>Проведение работ по техническому обслуживанию и ремонту БАС</a:t>
            </a:r>
            <a:endParaRPr lang="ru-RU" sz="2000" b="1" dirty="0">
              <a:latin typeface="+mj-lt"/>
              <a:ea typeface="+mj-ea"/>
              <a:cs typeface="+mj-cs"/>
            </a:endParaRPr>
          </a:p>
          <a:p>
            <a:pPr marL="285750" lvl="2" indent="-285750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ru-RU" sz="1200" b="1" cap="small" dirty="0" smtClean="0">
                <a:latin typeface="+mj-lt"/>
                <a:ea typeface="+mj-ea"/>
                <a:cs typeface="+mj-cs"/>
              </a:rPr>
              <a:t>Отработка </a:t>
            </a:r>
            <a:r>
              <a:rPr lang="ru-RU" sz="1200" b="1" cap="small" dirty="0">
                <a:latin typeface="+mj-lt"/>
                <a:ea typeface="+mj-ea"/>
                <a:cs typeface="+mj-cs"/>
              </a:rPr>
              <a:t>решений и мероприятий по регулированию интеграции БАС в национальное воздушное пространство</a:t>
            </a:r>
          </a:p>
          <a:p>
            <a:pPr marL="285750" lvl="2" indent="-285750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ru-RU" sz="1200" b="1" cap="small" dirty="0">
                <a:latin typeface="+mj-lt"/>
                <a:ea typeface="+mj-ea"/>
                <a:cs typeface="+mj-cs"/>
              </a:rPr>
              <a:t>Подготовки и повышения квалификации специалистов в области разработки, производства и эксплуатации БАС</a:t>
            </a:r>
          </a:p>
          <a:p>
            <a:pPr marL="285750" lvl="2" indent="-285750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ru-RU" sz="1200" b="1" cap="small" dirty="0">
                <a:latin typeface="+mj-lt"/>
                <a:ea typeface="+mj-ea"/>
                <a:cs typeface="+mj-cs"/>
              </a:rPr>
              <a:t>Проведения отраслевых </a:t>
            </a:r>
            <a:r>
              <a:rPr lang="ru-RU" sz="1200" b="1" cap="small" dirty="0" smtClean="0">
                <a:latin typeface="+mj-lt"/>
                <a:ea typeface="+mj-ea"/>
                <a:cs typeface="+mj-cs"/>
              </a:rPr>
              <a:t>мероприятий</a:t>
            </a:r>
            <a:endParaRPr lang="ru-RU" sz="1200" b="1" cap="small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1706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5562"/>
            <a:ext cx="12192002" cy="8075189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0" y="1"/>
            <a:ext cx="7575887" cy="1980167"/>
          </a:xfrm>
          <a:prstGeom prst="rect">
            <a:avLst/>
          </a:prstGeom>
          <a:solidFill>
            <a:schemeClr val="bg1">
              <a:alpha val="27000"/>
            </a:schemeClr>
          </a:solidFill>
          <a:ln w="9525"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 b="1" cap="small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/>
              <a:t>Природная территория и объекты </a:t>
            </a:r>
          </a:p>
          <a:p>
            <a:endParaRPr lang="ru-RU" sz="4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287880" y="667479"/>
            <a:ext cx="3064042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chemeClr val="accent2"/>
              </a:buClr>
              <a:buSzPct val="130000"/>
              <a:buFont typeface="Wingdings" panose="05000000000000000000" pitchFamily="2" charset="2"/>
              <a:buChar char="§"/>
            </a:pPr>
            <a:r>
              <a:rPr lang="ru-RU" sz="1400" dirty="0"/>
              <a:t>Земля</a:t>
            </a:r>
          </a:p>
          <a:p>
            <a:pPr marL="171450" indent="-171450">
              <a:buClr>
                <a:schemeClr val="accent2"/>
              </a:buClr>
              <a:buSzPct val="130000"/>
              <a:buFont typeface="Wingdings" panose="05000000000000000000" pitchFamily="2" charset="2"/>
              <a:buChar char="§"/>
            </a:pPr>
            <a:r>
              <a:rPr lang="ru-RU" sz="1400" dirty="0"/>
              <a:t>Лесные массивы</a:t>
            </a:r>
          </a:p>
          <a:p>
            <a:pPr marL="171450" indent="-171450">
              <a:buClr>
                <a:schemeClr val="accent2"/>
              </a:buClr>
              <a:buSzPct val="130000"/>
              <a:buFont typeface="Wingdings" panose="05000000000000000000" pitchFamily="2" charset="2"/>
              <a:buChar char="§"/>
            </a:pPr>
            <a:r>
              <a:rPr lang="ru-RU" sz="1400" dirty="0"/>
              <a:t>Луга</a:t>
            </a:r>
          </a:p>
          <a:p>
            <a:pPr marL="171450" indent="-171450">
              <a:buClr>
                <a:schemeClr val="accent2"/>
              </a:buClr>
              <a:buSzPct val="130000"/>
              <a:buFont typeface="Wingdings" panose="05000000000000000000" pitchFamily="2" charset="2"/>
              <a:buChar char="§"/>
            </a:pPr>
            <a:r>
              <a:rPr lang="ru-RU" sz="1400" dirty="0"/>
              <a:t>Поля</a:t>
            </a:r>
          </a:p>
          <a:p>
            <a:pPr marL="171450" indent="-171450">
              <a:buClr>
                <a:schemeClr val="accent2"/>
              </a:buClr>
              <a:buSzPct val="130000"/>
              <a:buFont typeface="Wingdings" panose="05000000000000000000" pitchFamily="2" charset="2"/>
              <a:buChar char="§"/>
            </a:pPr>
            <a:r>
              <a:rPr lang="ru-RU" sz="1400" dirty="0"/>
              <a:t>Водные поверхности</a:t>
            </a:r>
          </a:p>
          <a:p>
            <a:endParaRPr lang="ru-RU" sz="1600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600" b="1" dirty="0"/>
          </a:p>
          <a:p>
            <a:endParaRPr lang="ru-RU" sz="1600" b="1" dirty="0"/>
          </a:p>
          <a:p>
            <a:r>
              <a:rPr lang="ru-RU" sz="1600" b="1" dirty="0"/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575887" y="1980169"/>
            <a:ext cx="4616115" cy="830997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1600" b="1" cap="small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Уникальные </a:t>
            </a:r>
            <a:r>
              <a:rPr lang="ru-RU" sz="1600" b="1" cap="small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условия </a:t>
            </a:r>
            <a:r>
              <a:rPr lang="ru-RU" sz="1600" b="1" cap="small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для отработки отраслевых применений и сервисов БАС</a:t>
            </a:r>
          </a:p>
          <a:p>
            <a:pPr algn="ctr"/>
            <a:endParaRPr lang="ru-RU" sz="1600" b="1" cap="small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575889" y="2718833"/>
            <a:ext cx="4616113" cy="3587850"/>
          </a:xfrm>
          <a:prstGeom prst="rect">
            <a:avLst/>
          </a:prstGeom>
          <a:solidFill>
            <a:schemeClr val="bg2">
              <a:alpha val="50000"/>
            </a:schemeClr>
          </a:solidFill>
          <a:ln w="95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Clr>
                <a:schemeClr val="accent2"/>
              </a:buClr>
              <a:buSzPct val="130000"/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chemeClr val="tx1"/>
                </a:solidFill>
              </a:rPr>
              <a:t>Сельское </a:t>
            </a:r>
            <a:r>
              <a:rPr lang="ru-RU" sz="1400" dirty="0">
                <a:solidFill>
                  <a:schemeClr val="tx1"/>
                </a:solidFill>
              </a:rPr>
              <a:t>хозяйство </a:t>
            </a:r>
          </a:p>
          <a:p>
            <a:pPr marL="171450" indent="-171450">
              <a:buClr>
                <a:schemeClr val="accent2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C</a:t>
            </a:r>
            <a:r>
              <a:rPr lang="ru-RU" sz="1400" dirty="0">
                <a:solidFill>
                  <a:schemeClr val="tx1"/>
                </a:solidFill>
              </a:rPr>
              <a:t>вязь </a:t>
            </a:r>
          </a:p>
          <a:p>
            <a:pPr marL="171450" indent="-171450">
              <a:buClr>
                <a:schemeClr val="accent2"/>
              </a:buClr>
              <a:buSzPct val="1300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tx1"/>
                </a:solidFill>
              </a:rPr>
              <a:t>Профессиональная кино- и фотосъемка</a:t>
            </a:r>
          </a:p>
          <a:p>
            <a:pPr marL="171450" indent="-171450">
              <a:buClr>
                <a:schemeClr val="accent2"/>
              </a:buClr>
              <a:buSzPct val="1300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tx1"/>
                </a:solidFill>
              </a:rPr>
              <a:t>Поиск полезных ископаемых</a:t>
            </a:r>
          </a:p>
          <a:p>
            <a:pPr marL="171450" indent="-171450">
              <a:buClr>
                <a:schemeClr val="accent2"/>
              </a:buClr>
              <a:buSzPct val="1300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tx1"/>
                </a:solidFill>
              </a:rPr>
              <a:t>Перевозки</a:t>
            </a:r>
          </a:p>
          <a:p>
            <a:pPr marL="171450" indent="-171450">
              <a:buClr>
                <a:schemeClr val="accent2"/>
              </a:buClr>
              <a:buSzPct val="1300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tx1"/>
                </a:solidFill>
              </a:rPr>
              <a:t>Картография и топографическая съемка</a:t>
            </a:r>
          </a:p>
          <a:p>
            <a:pPr marL="171450" indent="-171450">
              <a:buClr>
                <a:schemeClr val="accent4"/>
              </a:buClr>
              <a:buSzPct val="1300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tx1"/>
                </a:solidFill>
              </a:rPr>
              <a:t>Мониторинг транспортного потока</a:t>
            </a:r>
          </a:p>
          <a:p>
            <a:pPr marL="171450" indent="-171450">
              <a:buClr>
                <a:schemeClr val="accent4"/>
              </a:buClr>
              <a:buSzPct val="1300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tx1"/>
                </a:solidFill>
              </a:rPr>
              <a:t>Исследование климата </a:t>
            </a:r>
          </a:p>
          <a:p>
            <a:pPr marL="171450" indent="-171450">
              <a:buClr>
                <a:schemeClr val="accent4"/>
              </a:buClr>
              <a:buSzPct val="1300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tx1"/>
                </a:solidFill>
              </a:rPr>
              <a:t>Экологический мониторинг</a:t>
            </a:r>
          </a:p>
          <a:p>
            <a:pPr marL="171450" lvl="0" indent="-171450">
              <a:buClr>
                <a:schemeClr val="accent4"/>
              </a:buClr>
              <a:buSzPct val="1300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tx1"/>
                </a:solidFill>
              </a:rPr>
              <a:t>Поиск и спасание</a:t>
            </a:r>
          </a:p>
          <a:p>
            <a:pPr marL="171450" lvl="0" indent="-171450">
              <a:buClr>
                <a:schemeClr val="accent4"/>
              </a:buClr>
              <a:buSzPct val="1300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tx1"/>
                </a:solidFill>
              </a:rPr>
              <a:t>Исследование дикой природы</a:t>
            </a:r>
          </a:p>
          <a:p>
            <a:pPr marL="171450" indent="-171450">
              <a:buClr>
                <a:schemeClr val="tx1">
                  <a:lumMod val="50000"/>
                  <a:lumOff val="50000"/>
                </a:schemeClr>
              </a:buClr>
              <a:buSzPct val="1300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tx1"/>
                </a:solidFill>
              </a:rPr>
              <a:t>Системы защиты от БВС</a:t>
            </a:r>
          </a:p>
          <a:p>
            <a:pPr marL="171450" indent="-171450">
              <a:buClr>
                <a:schemeClr val="tx1">
                  <a:lumMod val="50000"/>
                  <a:lumOff val="50000"/>
                </a:schemeClr>
              </a:buClr>
              <a:buSzPct val="1300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tx1"/>
                </a:solidFill>
              </a:rPr>
              <a:t>Охрана </a:t>
            </a:r>
            <a:r>
              <a:rPr lang="ru-RU" sz="1400" dirty="0" smtClean="0">
                <a:solidFill>
                  <a:schemeClr val="tx1"/>
                </a:solidFill>
              </a:rPr>
              <a:t>периметров  </a:t>
            </a:r>
            <a:endParaRPr lang="ru-RU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9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" r="8626" b="18707"/>
          <a:stretch/>
        </p:blipFill>
        <p:spPr>
          <a:xfrm>
            <a:off x="0" y="2034410"/>
            <a:ext cx="7840717" cy="4823590"/>
          </a:xfrm>
          <a:prstGeom prst="rect">
            <a:avLst/>
          </a:prstGeom>
          <a:effectLst/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009" r="18136" b="14878"/>
          <a:stretch/>
        </p:blipFill>
        <p:spPr>
          <a:xfrm>
            <a:off x="8021562" y="1964361"/>
            <a:ext cx="4170438" cy="2083195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2DC5B-3DB8-4AD2-BF7D-52E3DDFA72AB}" type="slidenum">
              <a:rPr lang="ru-RU" smtClean="0"/>
              <a:t>19</a:t>
            </a:fld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6" b="13733"/>
          <a:stretch/>
        </p:blipFill>
        <p:spPr>
          <a:xfrm>
            <a:off x="8021562" y="0"/>
            <a:ext cx="4170438" cy="1742190"/>
          </a:xfrm>
          <a:prstGeom prst="rect">
            <a:avLst/>
          </a:prstGeom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3187" r="33241" b="5136"/>
          <a:stretch/>
        </p:blipFill>
        <p:spPr bwMode="auto">
          <a:xfrm>
            <a:off x="8021562" y="4290913"/>
            <a:ext cx="4170438" cy="2567087"/>
          </a:xfrm>
          <a:prstGeom prst="rect">
            <a:avLst/>
          </a:prstGeom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" y="2"/>
            <a:ext cx="7840716" cy="6857997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18000"/>
                </a:schemeClr>
              </a:gs>
            </a:gsLst>
            <a:lin ang="5400000" scaled="0"/>
          </a:gradFill>
          <a:ln>
            <a:noFill/>
          </a:ln>
        </p:spPr>
        <p:txBody>
          <a:bodyPr vert="horz" lIns="91440" tIns="45720" rIns="91440" bIns="45720" rtlCol="0" anchor="t" anchorCtr="0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600" b="1" cap="small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800" dirty="0" smtClean="0"/>
              <a:t>Проживание</a:t>
            </a:r>
            <a:endParaRPr lang="ru-RU" sz="2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800" dirty="0" smtClean="0"/>
              <a:t>Отдых</a:t>
            </a:r>
            <a:endParaRPr lang="ru-RU" sz="2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800" dirty="0" smtClean="0"/>
              <a:t>Спорт</a:t>
            </a:r>
            <a:endParaRPr lang="ru-RU" sz="2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800" dirty="0" smtClean="0"/>
              <a:t>Тимбилдинг </a:t>
            </a:r>
            <a:endParaRPr lang="ru-RU" sz="2800" dirty="0"/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8021562" y="2"/>
            <a:ext cx="4170438" cy="6857998"/>
          </a:xfrm>
          <a:prstGeom prst="rect">
            <a:avLst/>
          </a:prstGeom>
          <a:gradFill>
            <a:gsLst>
              <a:gs pos="0">
                <a:schemeClr val="bg1">
                  <a:alpha val="11000"/>
                </a:schemeClr>
              </a:gs>
              <a:gs pos="100000">
                <a:schemeClr val="bg1">
                  <a:alpha val="18000"/>
                </a:schemeClr>
              </a:gs>
            </a:gsLst>
            <a:lin ang="5400000" scaled="0"/>
          </a:gradFill>
          <a:ln>
            <a:noFill/>
          </a:ln>
        </p:spPr>
        <p:txBody>
          <a:bodyPr vert="horz" lIns="91440" tIns="45720" rIns="91440" bIns="45720" rtlCol="0" anchor="t" anchorCtr="0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600" b="1" cap="small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 smtClean="0"/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" y="1"/>
            <a:ext cx="7840716" cy="662152"/>
          </a:xfrm>
          <a:prstGeom prst="rect">
            <a:avLst/>
          </a:prstGeom>
          <a:solidFill>
            <a:schemeClr val="bg2">
              <a:lumMod val="90000"/>
              <a:alpha val="62000"/>
            </a:schemeClr>
          </a:solidFill>
          <a:ln>
            <a:noFill/>
          </a:ln>
        </p:spPr>
        <p:txBody>
          <a:bodyPr vert="horz" lIns="91440" tIns="45720" rIns="91440" bIns="45720" rtlCol="0" anchor="t" anchorCtr="0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400" b="1" cap="small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ЖИЛАЯ И РЕКРЕАЦИОННАЯ ЗОНЫ</a:t>
            </a:r>
          </a:p>
        </p:txBody>
      </p:sp>
    </p:spTree>
    <p:extLst>
      <p:ext uri="{BB962C8B-B14F-4D97-AF65-F5344CB8AC3E}">
        <p14:creationId xmlns:p14="http://schemas.microsoft.com/office/powerpoint/2010/main" val="92330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2DC5B-3DB8-4AD2-BF7D-52E3DDFA72AB}" type="slidenum">
              <a:rPr lang="ru-RU" smtClean="0"/>
              <a:t>2</a:t>
            </a:fld>
            <a:endParaRPr lang="ru-RU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0" y="85725"/>
            <a:ext cx="5220000" cy="720000"/>
          </a:xfrm>
          <a:prstGeom prst="rect">
            <a:avLst/>
          </a:prstGeom>
          <a:solidFill>
            <a:schemeClr val="bg2">
              <a:lumMod val="90000"/>
              <a:alpha val="52000"/>
            </a:schemeClr>
          </a:solidFill>
          <a:ln w="19050">
            <a:noFill/>
            <a:prstDash val="sysDot"/>
          </a:ln>
        </p:spPr>
        <p:txBody>
          <a:bodyPr vert="horz" lIns="91440" tIns="45720" rIns="91440" bIns="45720" rtlCol="0" anchor="t" anchorCtr="0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 b="1" cap="small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 Содержание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9759" y="1014413"/>
            <a:ext cx="5936305" cy="5293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1600" dirty="0">
                <a:solidFill>
                  <a:schemeClr val="accent5"/>
                </a:solidFill>
                <a:hlinkClick r:id="rId2" action="ppaction://hlinksldjump"/>
              </a:rPr>
              <a:t>Резюме инициатора проекта</a:t>
            </a:r>
            <a:endParaRPr lang="ru-RU" sz="1600" dirty="0">
              <a:solidFill>
                <a:schemeClr val="accent5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solidFill>
                  <a:schemeClr val="accent5"/>
                </a:solidFill>
                <a:hlinkClick r:id="rId3" action="ppaction://hlinksldjump"/>
              </a:rPr>
              <a:t>Предпосылки запуска проекта</a:t>
            </a:r>
            <a:endParaRPr lang="ru-RU" sz="1600" dirty="0">
              <a:solidFill>
                <a:schemeClr val="accent5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solidFill>
                  <a:schemeClr val="accent5"/>
                </a:solidFill>
                <a:hlinkClick r:id="rId4" action="ppaction://hlinksldjump"/>
              </a:rPr>
              <a:t>Цели проекта и результаты первого этапа</a:t>
            </a:r>
            <a:endParaRPr lang="ru-RU" sz="1600" dirty="0">
              <a:solidFill>
                <a:schemeClr val="accent5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solidFill>
                  <a:schemeClr val="accent5"/>
                </a:solidFill>
                <a:hlinkClick r:id="rId3" action="ppaction://hlinksldjump"/>
              </a:rPr>
              <a:t>Существующая инфраструктура и ее характеристики</a:t>
            </a:r>
            <a:endParaRPr lang="ru-RU" sz="1600" dirty="0">
              <a:solidFill>
                <a:schemeClr val="accent5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solidFill>
                  <a:schemeClr val="accent5"/>
                </a:solidFill>
                <a:hlinkClick r:id="rId5" action="ppaction://hlinksldjump"/>
              </a:rPr>
              <a:t>Транспортная доступность</a:t>
            </a:r>
            <a:endParaRPr lang="ru-RU" sz="1600" dirty="0">
              <a:solidFill>
                <a:schemeClr val="accent5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solidFill>
                  <a:schemeClr val="accent5"/>
                </a:solidFill>
                <a:hlinkClick r:id="rId6" action="ppaction://hlinksldjump"/>
              </a:rPr>
              <a:t>Аэродромная </a:t>
            </a:r>
            <a:r>
              <a:rPr lang="ru-RU" sz="1600" dirty="0" smtClean="0">
                <a:solidFill>
                  <a:schemeClr val="accent5"/>
                </a:solidFill>
                <a:hlinkClick r:id="rId6" action="ppaction://hlinksldjump"/>
              </a:rPr>
              <a:t>инфраструктура</a:t>
            </a:r>
            <a:endParaRPr lang="ru-RU" sz="1600" dirty="0" smtClean="0">
              <a:solidFill>
                <a:schemeClr val="accent5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600" u="sng" dirty="0" smtClean="0">
                <a:solidFill>
                  <a:schemeClr val="accent5"/>
                </a:solidFill>
              </a:rPr>
              <a:t>Учебный </a:t>
            </a:r>
            <a:r>
              <a:rPr lang="ru-RU" sz="1600" u="sng" dirty="0">
                <a:solidFill>
                  <a:schemeClr val="accent5"/>
                </a:solidFill>
              </a:rPr>
              <a:t>класс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solidFill>
                  <a:schemeClr val="accent5"/>
                </a:solidFill>
                <a:hlinkClick r:id="rId7" action="ppaction://hlinksldjump"/>
              </a:rPr>
              <a:t>Аэронавигационное и метеорологическое оснащение</a:t>
            </a:r>
            <a:endParaRPr lang="ru-RU" sz="1600" dirty="0">
              <a:solidFill>
                <a:schemeClr val="accent5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solidFill>
                  <a:schemeClr val="accent5"/>
                </a:solidFill>
                <a:hlinkClick r:id="rId8" action="ppaction://hlinksldjump"/>
              </a:rPr>
              <a:t>Текущие испытания БЛА</a:t>
            </a:r>
            <a:endParaRPr lang="ru-RU" sz="1600" dirty="0">
              <a:solidFill>
                <a:schemeClr val="accent5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solidFill>
                  <a:schemeClr val="accent5"/>
                </a:solidFill>
                <a:hlinkClick r:id="rId9" action="ppaction://hlinksldjump"/>
              </a:rPr>
              <a:t>Воздушное пространство</a:t>
            </a:r>
            <a:endParaRPr lang="ru-RU" sz="1600" dirty="0">
              <a:solidFill>
                <a:schemeClr val="accent5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solidFill>
                  <a:schemeClr val="accent5"/>
                </a:solidFill>
                <a:hlinkClick r:id="rId10" action="ppaction://hlinksldjump"/>
              </a:rPr>
              <a:t>Природная подстилающая территория</a:t>
            </a:r>
            <a:endParaRPr lang="ru-RU" sz="1600" dirty="0">
              <a:solidFill>
                <a:schemeClr val="accent5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solidFill>
                  <a:schemeClr val="accent5"/>
                </a:solidFill>
                <a:hlinkClick r:id="rId11" action="ppaction://hlinksldjump"/>
              </a:rPr>
              <a:t>Рекреационные </a:t>
            </a:r>
            <a:r>
              <a:rPr lang="ru-RU" sz="1600" dirty="0" smtClean="0">
                <a:solidFill>
                  <a:schemeClr val="accent5"/>
                </a:solidFill>
                <a:hlinkClick r:id="rId11" action="ppaction://hlinksldjump"/>
              </a:rPr>
              <a:t>зоны</a:t>
            </a:r>
            <a:endParaRPr lang="ru-RU" sz="1600" dirty="0" smtClean="0">
              <a:solidFill>
                <a:schemeClr val="accent5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600" u="sng" dirty="0" smtClean="0">
                <a:solidFill>
                  <a:schemeClr val="accent5"/>
                </a:solidFill>
              </a:rPr>
              <a:t>Демонстрационные возможности</a:t>
            </a:r>
            <a:endParaRPr lang="ru-RU" sz="1600" u="sng" dirty="0">
              <a:solidFill>
                <a:schemeClr val="accent5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solidFill>
                  <a:schemeClr val="accent5"/>
                </a:solidFill>
                <a:hlinkClick r:id="rId12" action="ppaction://hlinksldjump"/>
              </a:rPr>
              <a:t>Дорожная карта развития инфраструктуры</a:t>
            </a:r>
            <a:endParaRPr lang="ru-RU" sz="1600" dirty="0">
              <a:solidFill>
                <a:schemeClr val="accent5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solidFill>
                  <a:schemeClr val="accent5"/>
                </a:solidFill>
                <a:hlinkClick r:id="rId13" action="ppaction://hlinksldjump"/>
              </a:rPr>
              <a:t>Планы по реконструкции аэродрома</a:t>
            </a:r>
            <a:endParaRPr lang="ru-RU" sz="1600" dirty="0">
              <a:solidFill>
                <a:schemeClr val="accent5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solidFill>
                  <a:schemeClr val="accent5"/>
                </a:solidFill>
                <a:hlinkClick r:id="rId13" action="ppaction://hlinksldjump"/>
              </a:rPr>
              <a:t>Выделенные испытательные полигоны и их оснащение</a:t>
            </a:r>
            <a:endParaRPr lang="ru-RU" sz="1600" dirty="0">
              <a:solidFill>
                <a:schemeClr val="accent5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600" dirty="0" smtClean="0">
                <a:solidFill>
                  <a:schemeClr val="accent5"/>
                </a:solidFill>
                <a:hlinkClick r:id="rId14" action="ppaction://hlinksldjump"/>
              </a:rPr>
              <a:t>Соответствие </a:t>
            </a:r>
            <a:r>
              <a:rPr lang="ru-RU" sz="1600" dirty="0">
                <a:solidFill>
                  <a:schemeClr val="accent5"/>
                </a:solidFill>
                <a:hlinkClick r:id="rId14" action="ppaction://hlinksldjump"/>
              </a:rPr>
              <a:t>проекта стратегическим целям ДК </a:t>
            </a:r>
            <a:r>
              <a:rPr lang="ru-RU" sz="1600" dirty="0" err="1">
                <a:solidFill>
                  <a:schemeClr val="accent5"/>
                </a:solidFill>
                <a:hlinkClick r:id="rId14" action="ppaction://hlinksldjump"/>
              </a:rPr>
              <a:t>АэроНэт</a:t>
            </a:r>
            <a:endParaRPr lang="ru-RU" sz="1600" dirty="0">
              <a:solidFill>
                <a:schemeClr val="accent5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solidFill>
                  <a:schemeClr val="accent5"/>
                </a:solidFill>
                <a:hlinkClick r:id="rId15" action="ppaction://hlinksldjump"/>
              </a:rPr>
              <a:t>Риски проекта</a:t>
            </a:r>
            <a:endParaRPr lang="ru-RU" sz="1600" dirty="0">
              <a:solidFill>
                <a:schemeClr val="accent5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solidFill>
                  <a:schemeClr val="accent5"/>
                </a:solidFill>
                <a:hlinkClick r:id="rId16" action="ppaction://hlinksldjump"/>
              </a:rPr>
              <a:t>Команда проекта</a:t>
            </a:r>
            <a:endParaRPr lang="ru-RU" sz="1600" dirty="0">
              <a:solidFill>
                <a:schemeClr val="accent5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ru-RU" sz="1600" dirty="0">
              <a:solidFill>
                <a:schemeClr val="bg1">
                  <a:lumMod val="50000"/>
                </a:schemeClr>
              </a:solidFill>
            </a:endParaRPr>
          </a:p>
          <a:p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51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2DC5B-3DB8-4AD2-BF7D-52E3DDFA72AB}" type="slidenum">
              <a:rPr lang="ru-RU" smtClean="0"/>
              <a:t>20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32" b="489"/>
          <a:stretch/>
        </p:blipFill>
        <p:spPr>
          <a:xfrm>
            <a:off x="7792640" y="2372493"/>
            <a:ext cx="4367808" cy="22538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1" y="1877228"/>
            <a:ext cx="7622924" cy="49807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70"/>
          <a:stretch/>
        </p:blipFill>
        <p:spPr>
          <a:xfrm>
            <a:off x="7792640" y="0"/>
            <a:ext cx="4399360" cy="2262811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0" y="1"/>
            <a:ext cx="7792640" cy="1688840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txBody>
          <a:bodyPr vert="horz" lIns="91438" tIns="45719" rIns="91438" bIns="45719" rtlCol="0" anchor="t" anchorCtr="0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 b="1" cap="small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Демонстрационные возможности:</a:t>
            </a:r>
          </a:p>
          <a:p>
            <a:pPr marL="457200" indent="-457200">
              <a:buClr>
                <a:schemeClr val="accent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800" dirty="0" smtClean="0"/>
              <a:t>Показы</a:t>
            </a:r>
          </a:p>
          <a:p>
            <a:pPr marL="457200" indent="-4572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2800" dirty="0" smtClean="0"/>
              <a:t>Отраслевые мероприятия</a:t>
            </a:r>
          </a:p>
          <a:p>
            <a:pPr marL="457200" indent="-457200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ru-RU" sz="2800" dirty="0" smtClean="0"/>
              <a:t>Деловые переговоры</a:t>
            </a:r>
            <a:endParaRPr lang="ru-RU" sz="2800" dirty="0"/>
          </a:p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58" b="10843"/>
          <a:stretch/>
        </p:blipFill>
        <p:spPr>
          <a:xfrm>
            <a:off x="7792640" y="4775200"/>
            <a:ext cx="4367808" cy="20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48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0" y="0"/>
            <a:ext cx="10758488" cy="573741"/>
          </a:xfrm>
          <a:prstGeom prst="rect">
            <a:avLst/>
          </a:prstGeom>
          <a:solidFill>
            <a:schemeClr val="bg2">
              <a:lumMod val="90000"/>
              <a:alpha val="32000"/>
            </a:schemeClr>
          </a:solidFill>
          <a:ln>
            <a:noFill/>
          </a:ln>
        </p:spPr>
        <p:txBody>
          <a:bodyPr vert="horz" lIns="91440" tIns="45720" rIns="91440" bIns="45720" rtlCol="0" anchor="t" anchorCtr="0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 b="1" cap="small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/>
              <a:t>ДОРОЖНАЯ КАРТА </a:t>
            </a:r>
            <a:r>
              <a:rPr lang="ru-RU" sz="2800" dirty="0" smtClean="0"/>
              <a:t>РАЗВИТИЯ  </a:t>
            </a:r>
            <a:r>
              <a:rPr lang="ru-RU" sz="2800" dirty="0"/>
              <a:t>ИНФРАСТРУКТУРЫ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1570364" y="722354"/>
            <a:ext cx="9324975" cy="5800725"/>
            <a:chOff x="1272145" y="752765"/>
            <a:chExt cx="9324975" cy="5800725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2145" y="752765"/>
              <a:ext cx="9324975" cy="58007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7082115" y="1370148"/>
              <a:ext cx="167225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900" b="1" dirty="0" smtClean="0">
                  <a:solidFill>
                    <a:schemeClr val="accent5">
                      <a:lumMod val="50000"/>
                    </a:schemeClr>
                  </a:solidFill>
                </a:rPr>
                <a:t>Решение  формализовано</a:t>
              </a:r>
              <a:endParaRPr lang="ru-RU" sz="900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171762" y="1869267"/>
              <a:ext cx="87716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900" b="1" dirty="0" smtClean="0">
                  <a:solidFill>
                    <a:schemeClr val="accent5">
                      <a:lumMod val="50000"/>
                    </a:schemeClr>
                  </a:solidFill>
                </a:rPr>
                <a:t>ОДЦ создан</a:t>
              </a:r>
              <a:endParaRPr lang="ru-RU" sz="900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297291" y="2124635"/>
              <a:ext cx="304282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900" b="1" dirty="0" smtClean="0">
                  <a:solidFill>
                    <a:schemeClr val="accent5">
                      <a:lumMod val="50000"/>
                    </a:schemeClr>
                  </a:solidFill>
                </a:rPr>
                <a:t>Развернут Полигон по отработке технологий БАС </a:t>
              </a:r>
              <a:endParaRPr lang="ru-RU" sz="900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966527" y="3446938"/>
              <a:ext cx="251321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800" b="1" dirty="0" smtClean="0">
                  <a:solidFill>
                    <a:schemeClr val="accent5">
                      <a:lumMod val="50000"/>
                    </a:schemeClr>
                  </a:solidFill>
                </a:rPr>
                <a:t>Проектно-сметная документация готова</a:t>
              </a:r>
              <a:endParaRPr lang="ru-RU" sz="800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947668" y="2949388"/>
              <a:ext cx="97057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900" b="1" dirty="0" smtClean="0">
                  <a:solidFill>
                    <a:schemeClr val="bg1"/>
                  </a:solidFill>
                </a:rPr>
                <a:t>ПИР</a:t>
              </a:r>
              <a:endParaRPr lang="ru-RU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947668" y="2718556"/>
              <a:ext cx="3496212" cy="23083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900" u="sng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Создание ЛЕТНО-ИСПЫТАТЕЛЬНОГО ЦЕНТРА</a:t>
              </a:r>
              <a:endParaRPr lang="ru-RU" sz="9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333150" y="3195926"/>
              <a:ext cx="148951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b="1" dirty="0" smtClean="0">
                  <a:solidFill>
                    <a:schemeClr val="accent5">
                      <a:lumMod val="50000"/>
                    </a:schemeClr>
                  </a:solidFill>
                </a:rPr>
                <a:t>Генподрядчик определен</a:t>
              </a:r>
              <a:endParaRPr lang="ru-RU" sz="800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918241" y="5038165"/>
              <a:ext cx="20863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900" b="1" dirty="0" smtClean="0">
                  <a:solidFill>
                    <a:schemeClr val="bg1"/>
                  </a:solidFill>
                </a:rPr>
                <a:t>ПО</a:t>
              </a:r>
              <a:endParaRPr lang="ru-RU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818701" y="5286927"/>
              <a:ext cx="103350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900" b="1" dirty="0" smtClean="0">
                  <a:solidFill>
                    <a:schemeClr val="bg1"/>
                  </a:solidFill>
                </a:rPr>
                <a:t>КАДРЫ</a:t>
              </a:r>
              <a:endParaRPr lang="ru-RU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169584" y="6067655"/>
              <a:ext cx="225636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900" b="1" dirty="0" smtClean="0">
                  <a:solidFill>
                    <a:schemeClr val="bg1"/>
                  </a:solidFill>
                </a:rPr>
                <a:t>  ЛИЦ введен в эксплуатацию</a:t>
              </a:r>
              <a:endParaRPr lang="ru-RU" sz="900" b="1" dirty="0">
                <a:solidFill>
                  <a:schemeClr val="bg1"/>
                </a:solidFill>
              </a:endParaRPr>
            </a:p>
          </p:txBody>
        </p:sp>
        <p:cxnSp>
          <p:nvCxnSpPr>
            <p:cNvPr id="4" name="Прямая со стрелкой 3"/>
            <p:cNvCxnSpPr/>
            <p:nvPr/>
          </p:nvCxnSpPr>
          <p:spPr>
            <a:xfrm>
              <a:off x="10498505" y="1120588"/>
              <a:ext cx="0" cy="4947067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sysDot"/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Прямоугольник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644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2DC5B-3DB8-4AD2-BF7D-52E3DDFA72AB}" type="slidenum">
              <a:rPr lang="ru-RU" smtClean="0"/>
              <a:t>22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1999"/>
            <a:ext cx="12192001" cy="6096001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0" y="0"/>
            <a:ext cx="12192000" cy="700018"/>
          </a:xfrm>
          <a:prstGeom prst="rect">
            <a:avLst/>
          </a:prstGeom>
          <a:solidFill>
            <a:schemeClr val="bg2">
              <a:lumMod val="90000"/>
              <a:alpha val="62000"/>
            </a:schemeClr>
          </a:solidFill>
          <a:ln>
            <a:noFill/>
          </a:ln>
        </p:spPr>
        <p:txBody>
          <a:bodyPr vert="horz" lIns="91440" tIns="45720" rIns="91440" bIns="45720" rtlCol="0" anchor="t" anchorCtr="0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 b="1" cap="small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Аэродром сегодня</a:t>
            </a:r>
          </a:p>
        </p:txBody>
      </p:sp>
      <p:cxnSp>
        <p:nvCxnSpPr>
          <p:cNvPr id="6" name="Прямая со стрелкой 5"/>
          <p:cNvCxnSpPr>
            <a:endCxn id="4" idx="2"/>
          </p:cNvCxnSpPr>
          <p:nvPr/>
        </p:nvCxnSpPr>
        <p:spPr>
          <a:xfrm>
            <a:off x="0" y="700018"/>
            <a:ext cx="6096000" cy="0"/>
          </a:xfrm>
          <a:prstGeom prst="straightConnector1">
            <a:avLst/>
          </a:prstGeom>
          <a:ln w="127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940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2DC5B-3DB8-4AD2-BF7D-52E3DDFA72AB}" type="slidenum">
              <a:rPr lang="ru-RU" smtClean="0"/>
              <a:t>23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61999"/>
            <a:ext cx="12192001" cy="6096001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0" y="1"/>
            <a:ext cx="12192000" cy="700018"/>
          </a:xfrm>
          <a:prstGeom prst="rect">
            <a:avLst/>
          </a:prstGeom>
          <a:solidFill>
            <a:schemeClr val="bg2">
              <a:lumMod val="90000"/>
              <a:alpha val="62000"/>
            </a:schemeClr>
          </a:solidFill>
          <a:ln>
            <a:noFill/>
          </a:ln>
        </p:spPr>
        <p:txBody>
          <a:bodyPr vert="horz" lIns="91440" tIns="45720" rIns="91440" bIns="45720" rtlCol="0" anchor="t" anchorCtr="0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 b="1" cap="small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Аэродром в развитии</a:t>
            </a:r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0" y="700018"/>
            <a:ext cx="10800000" cy="0"/>
          </a:xfrm>
          <a:prstGeom prst="straightConnector1">
            <a:avLst/>
          </a:prstGeom>
          <a:ln w="127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131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6"/>
          <a:stretch/>
        </p:blipFill>
        <p:spPr>
          <a:xfrm>
            <a:off x="831485" y="621455"/>
            <a:ext cx="10456342" cy="6102074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0" y="-25415"/>
            <a:ext cx="6852062" cy="720000"/>
          </a:xfrm>
          <a:prstGeom prst="rect">
            <a:avLst/>
          </a:prstGeom>
          <a:solidFill>
            <a:schemeClr val="bg2">
              <a:lumMod val="90000"/>
              <a:alpha val="62000"/>
            </a:schemeClr>
          </a:solidFill>
          <a:ln>
            <a:noFill/>
          </a:ln>
        </p:spPr>
        <p:txBody>
          <a:bodyPr vert="horz" lIns="91440" tIns="45720" rIns="91440" bIns="45720" rtlCol="0" anchor="t" anchorCtr="0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 b="1" cap="small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План реконструкции аэродрома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414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-105957" y="0"/>
            <a:ext cx="8420100" cy="639159"/>
          </a:xfrm>
          <a:prstGeom prst="rect">
            <a:avLst/>
          </a:prstGeom>
          <a:solidFill>
            <a:schemeClr val="bg2">
              <a:lumMod val="90000"/>
              <a:alpha val="54000"/>
            </a:schemeClr>
          </a:solidFill>
          <a:ln>
            <a:noFill/>
          </a:ln>
        </p:spPr>
        <p:txBody>
          <a:bodyPr vert="horz" lIns="91440" tIns="45720" rIns="91440" bIns="45720" rtlCol="0" anchor="t" anchorCtr="0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 b="1" cap="small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err="1"/>
              <a:t>Трассо</a:t>
            </a:r>
            <a:r>
              <a:rPr lang="ru-RU" dirty="0"/>
              <a:t>-измерительный комплекс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560634" y="844132"/>
            <a:ext cx="11477768" cy="6447381"/>
            <a:chOff x="0" y="1407715"/>
            <a:chExt cx="9144000" cy="5094254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08643"/>
              <a:ext cx="9144000" cy="4093326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659" y="1484904"/>
              <a:ext cx="1080000" cy="1080000"/>
            </a:xfrm>
            <a:prstGeom prst="ellipse">
              <a:avLst/>
            </a:prstGeom>
            <a:ln w="15875">
              <a:gradFill>
                <a:gsLst>
                  <a:gs pos="0">
                    <a:srgbClr val="00B0F0">
                      <a:alpha val="62000"/>
                    </a:srgbClr>
                  </a:gs>
                  <a:gs pos="100000">
                    <a:srgbClr val="4BACC6">
                      <a:lumMod val="40000"/>
                      <a:lumOff val="60000"/>
                    </a:srgbClr>
                  </a:gs>
                </a:gsLst>
                <a:lin ang="5400000" scaled="0"/>
              </a:gradFill>
              <a:headEnd type="oval" w="sm" len="sm"/>
              <a:tailEnd type="oval" w="sm" len="sm"/>
            </a:ln>
          </p:spPr>
        </p:pic>
        <p:cxnSp>
          <p:nvCxnSpPr>
            <p:cNvPr id="7" name="Прямая соединительная линия 6"/>
            <p:cNvCxnSpPr/>
            <p:nvPr/>
          </p:nvCxnSpPr>
          <p:spPr>
            <a:xfrm>
              <a:off x="1868974" y="3138686"/>
              <a:ext cx="10685" cy="1658466"/>
            </a:xfrm>
            <a:prstGeom prst="line">
              <a:avLst/>
            </a:prstGeom>
            <a:noFill/>
            <a:ln w="15875" cap="flat" cmpd="sng" algn="ctr">
              <a:gradFill>
                <a:gsLst>
                  <a:gs pos="0">
                    <a:srgbClr val="00B0F0">
                      <a:alpha val="62000"/>
                    </a:srgbClr>
                  </a:gs>
                  <a:gs pos="100000">
                    <a:srgbClr val="4BACC6">
                      <a:lumMod val="40000"/>
                      <a:lumOff val="60000"/>
                    </a:srgbClr>
                  </a:gs>
                </a:gsLst>
                <a:lin ang="5400000" scaled="0"/>
              </a:gradFill>
              <a:prstDash val="solid"/>
              <a:headEnd type="oval" w="sm" len="sm"/>
              <a:tailEnd type="oval" w="sm" len="sm"/>
            </a:ln>
            <a:effectLst/>
          </p:spPr>
        </p:cxnSp>
        <p:cxnSp>
          <p:nvCxnSpPr>
            <p:cNvPr id="8" name="Соединительная линия уступом 7"/>
            <p:cNvCxnSpPr/>
            <p:nvPr/>
          </p:nvCxnSpPr>
          <p:spPr>
            <a:xfrm rot="16200000" flipH="1">
              <a:off x="3373332" y="3412972"/>
              <a:ext cx="1954858" cy="1406282"/>
            </a:xfrm>
            <a:prstGeom prst="bentConnector3">
              <a:avLst>
                <a:gd name="adj1" fmla="val 17015"/>
              </a:avLst>
            </a:prstGeom>
            <a:noFill/>
            <a:ln w="15875" cap="flat" cmpd="sng" algn="ctr">
              <a:gradFill>
                <a:gsLst>
                  <a:gs pos="0">
                    <a:srgbClr val="00B0F0">
                      <a:alpha val="62000"/>
                    </a:srgbClr>
                  </a:gs>
                  <a:gs pos="100000">
                    <a:srgbClr val="4BACC6">
                      <a:lumMod val="40000"/>
                      <a:lumOff val="60000"/>
                    </a:srgbClr>
                  </a:gs>
                </a:gsLst>
                <a:lin ang="5400000" scaled="0"/>
              </a:gradFill>
              <a:prstDash val="solid"/>
              <a:headEnd type="oval" w="sm" len="sm"/>
              <a:tailEnd type="oval" w="sm" len="sm"/>
            </a:ln>
            <a:effectLst/>
          </p:spPr>
        </p:cxnSp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52" t="-446" r="14052" b="10772"/>
            <a:stretch/>
          </p:blipFill>
          <p:spPr>
            <a:xfrm>
              <a:off x="7557923" y="1417725"/>
              <a:ext cx="1080000" cy="1075171"/>
            </a:xfrm>
            <a:prstGeom prst="ellipse">
              <a:avLst/>
            </a:prstGeom>
            <a:ln w="12700">
              <a:gradFill>
                <a:gsLst>
                  <a:gs pos="0">
                    <a:srgbClr val="00B0F0">
                      <a:alpha val="62000"/>
                    </a:srgbClr>
                  </a:gs>
                  <a:gs pos="100000">
                    <a:srgbClr val="4BACC6">
                      <a:lumMod val="40000"/>
                      <a:lumOff val="60000"/>
                    </a:srgbClr>
                  </a:gs>
                </a:gsLst>
                <a:lin ang="5400000" scaled="0"/>
              </a:gradFill>
              <a:headEnd type="oval" w="sm" len="sm"/>
              <a:tailEnd type="oval" w="sm" len="sm"/>
            </a:ln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5763" y="1484904"/>
              <a:ext cx="1080000" cy="1080000"/>
            </a:xfrm>
            <a:prstGeom prst="ellipse">
              <a:avLst/>
            </a:prstGeom>
            <a:ln w="15875">
              <a:gradFill>
                <a:gsLst>
                  <a:gs pos="0">
                    <a:srgbClr val="00B0F0">
                      <a:alpha val="62000"/>
                    </a:srgbClr>
                  </a:gs>
                  <a:gs pos="100000">
                    <a:srgbClr val="4BACC6">
                      <a:lumMod val="40000"/>
                      <a:lumOff val="60000"/>
                    </a:srgbClr>
                  </a:gs>
                </a:gsLst>
                <a:lin ang="5400000" scaled="0"/>
              </a:gradFill>
              <a:headEnd type="oval" w="sm" len="sm"/>
              <a:tailEnd type="oval" w="sm" len="sm"/>
            </a:ln>
          </p:spPr>
        </p:pic>
        <p:cxnSp>
          <p:nvCxnSpPr>
            <p:cNvPr id="11" name="Прямая соединительная линия 10"/>
            <p:cNvCxnSpPr/>
            <p:nvPr/>
          </p:nvCxnSpPr>
          <p:spPr>
            <a:xfrm>
              <a:off x="2123728" y="3138686"/>
              <a:ext cx="0" cy="793229"/>
            </a:xfrm>
            <a:prstGeom prst="line">
              <a:avLst/>
            </a:prstGeom>
            <a:noFill/>
            <a:ln w="15875" cap="flat" cmpd="sng" algn="ctr">
              <a:gradFill>
                <a:gsLst>
                  <a:gs pos="0">
                    <a:srgbClr val="00B0F0">
                      <a:alpha val="62000"/>
                    </a:srgbClr>
                  </a:gs>
                  <a:gs pos="100000">
                    <a:srgbClr val="4BACC6">
                      <a:lumMod val="40000"/>
                      <a:lumOff val="60000"/>
                    </a:srgbClr>
                  </a:gs>
                </a:gsLst>
                <a:lin ang="5400000" scaled="0"/>
              </a:gradFill>
              <a:prstDash val="solid"/>
              <a:headEnd type="oval" w="sm" len="sm"/>
              <a:tailEnd type="oval" w="sm" len="sm"/>
            </a:ln>
            <a:effectLst/>
          </p:spPr>
        </p:cxnSp>
        <p:sp>
          <p:nvSpPr>
            <p:cNvPr id="12" name="TextBox 11"/>
            <p:cNvSpPr txBox="1"/>
            <p:nvPr/>
          </p:nvSpPr>
          <p:spPr>
            <a:xfrm>
              <a:off x="799659" y="2561605"/>
              <a:ext cx="2023311" cy="5770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>
                <a:defRPr sz="1050">
                  <a:latin typeface="Segoe UI Semibold" panose="020B0702040204020203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 panose="020B0502040204020203" pitchFamily="34" charset="0"/>
                </a:rPr>
                <a:t>Комплекс оптико-электронных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 panose="020B0502040204020203" pitchFamily="34" charset="0"/>
                </a:rPr>
                <a:t>измерений «Траектория»,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 panose="020B0502040204020203" pitchFamily="34" charset="0"/>
                </a:rPr>
                <a:t>«Канал-1», «Канал-2»</a:t>
              </a:r>
            </a:p>
          </p:txBody>
        </p:sp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63" t="1" r="1174" b="6363"/>
            <a:stretch/>
          </p:blipFill>
          <p:spPr>
            <a:xfrm>
              <a:off x="3083280" y="1448896"/>
              <a:ext cx="1118698" cy="1044000"/>
            </a:xfrm>
            <a:prstGeom prst="ellipse">
              <a:avLst/>
            </a:prstGeom>
            <a:ln w="15875">
              <a:gradFill>
                <a:gsLst>
                  <a:gs pos="0">
                    <a:srgbClr val="00B0F0">
                      <a:alpha val="62000"/>
                    </a:srgbClr>
                  </a:gs>
                  <a:gs pos="100000">
                    <a:srgbClr val="4BACC6">
                      <a:lumMod val="40000"/>
                      <a:lumOff val="60000"/>
                    </a:srgbClr>
                  </a:gs>
                </a:gsLst>
                <a:lin ang="5400000" scaled="0"/>
              </a:gradFill>
              <a:headEnd type="oval" w="sm" len="sm"/>
              <a:tailEnd type="oval" w="sm" len="sm"/>
            </a:ln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2620" y="1425562"/>
              <a:ext cx="1075171" cy="1075171"/>
            </a:xfrm>
            <a:prstGeom prst="ellipse">
              <a:avLst/>
            </a:prstGeom>
            <a:ln w="15875">
              <a:gradFill>
                <a:gsLst>
                  <a:gs pos="0">
                    <a:srgbClr val="00B0F0">
                      <a:alpha val="62000"/>
                    </a:srgbClr>
                  </a:gs>
                  <a:gs pos="100000">
                    <a:srgbClr val="4BACC6">
                      <a:lumMod val="40000"/>
                      <a:lumOff val="60000"/>
                    </a:srgbClr>
                  </a:gs>
                </a:gsLst>
                <a:lin ang="5400000" scaled="0"/>
              </a:gradFill>
              <a:headEnd type="oval" w="sm" len="sm"/>
              <a:tailEnd type="oval" w="sm" len="sm"/>
            </a:ln>
          </p:spPr>
        </p:pic>
        <p:cxnSp>
          <p:nvCxnSpPr>
            <p:cNvPr id="15" name="Соединительная линия уступом 14"/>
            <p:cNvCxnSpPr>
              <a:stCxn id="19" idx="2"/>
            </p:cNvCxnSpPr>
            <p:nvPr/>
          </p:nvCxnSpPr>
          <p:spPr>
            <a:xfrm rot="16200000" flipH="1">
              <a:off x="4466400" y="3899463"/>
              <a:ext cx="1833093" cy="250320"/>
            </a:xfrm>
            <a:prstGeom prst="bentConnector3">
              <a:avLst>
                <a:gd name="adj1" fmla="val 38722"/>
              </a:avLst>
            </a:prstGeom>
            <a:noFill/>
            <a:ln w="15875" cap="flat" cmpd="sng" algn="ctr">
              <a:gradFill>
                <a:gsLst>
                  <a:gs pos="0">
                    <a:srgbClr val="00B0F0">
                      <a:alpha val="62000"/>
                    </a:srgbClr>
                  </a:gs>
                  <a:gs pos="100000">
                    <a:srgbClr val="4BACC6">
                      <a:lumMod val="40000"/>
                      <a:lumOff val="60000"/>
                    </a:srgbClr>
                  </a:gs>
                </a:gsLst>
                <a:lin ang="5400000" scaled="0"/>
              </a:gradFill>
              <a:prstDash val="solid"/>
              <a:headEnd type="oval" w="sm" len="sm"/>
              <a:tailEnd type="oval" w="sm" len="sm"/>
            </a:ln>
            <a:effectLst/>
          </p:spPr>
        </p:cxnSp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4" r="-573" b="24057"/>
            <a:stretch/>
          </p:blipFill>
          <p:spPr>
            <a:xfrm>
              <a:off x="6156176" y="1407715"/>
              <a:ext cx="1133116" cy="1075171"/>
            </a:xfrm>
            <a:prstGeom prst="ellipse">
              <a:avLst/>
            </a:prstGeom>
            <a:ln w="12700">
              <a:gradFill>
                <a:gsLst>
                  <a:gs pos="0">
                    <a:srgbClr val="00B0F0">
                      <a:alpha val="62000"/>
                    </a:srgbClr>
                  </a:gs>
                  <a:gs pos="100000">
                    <a:srgbClr val="4BACC6">
                      <a:lumMod val="40000"/>
                      <a:lumOff val="60000"/>
                    </a:srgbClr>
                  </a:gs>
                </a:gsLst>
                <a:lin ang="5400000" scaled="0"/>
              </a:gradFill>
              <a:headEnd type="oval" w="sm" len="sm"/>
              <a:tailEnd type="oval" w="sm" len="sm"/>
            </a:ln>
          </p:spPr>
        </p:pic>
        <p:cxnSp>
          <p:nvCxnSpPr>
            <p:cNvPr id="17" name="Соединительная линия уступом 16"/>
            <p:cNvCxnSpPr/>
            <p:nvPr/>
          </p:nvCxnSpPr>
          <p:spPr>
            <a:xfrm rot="5400000">
              <a:off x="5801201" y="4019636"/>
              <a:ext cx="1843067" cy="12700"/>
            </a:xfrm>
            <a:prstGeom prst="bentConnector3">
              <a:avLst>
                <a:gd name="adj1" fmla="val 50000"/>
              </a:avLst>
            </a:prstGeom>
            <a:noFill/>
            <a:ln w="15875" cap="flat" cmpd="sng" algn="ctr">
              <a:gradFill>
                <a:gsLst>
                  <a:gs pos="0">
                    <a:srgbClr val="00B0F0">
                      <a:alpha val="62000"/>
                    </a:srgbClr>
                  </a:gs>
                  <a:gs pos="100000">
                    <a:srgbClr val="4BACC6">
                      <a:lumMod val="40000"/>
                      <a:lumOff val="60000"/>
                    </a:srgbClr>
                  </a:gs>
                </a:gsLst>
                <a:lin ang="5400000" scaled="0"/>
              </a:gradFill>
              <a:prstDash val="solid"/>
              <a:headEnd type="oval" w="sm" len="sm"/>
              <a:tailEnd type="oval" w="sm" len="sm"/>
            </a:ln>
            <a:effectLst/>
          </p:spPr>
        </p:cxnSp>
        <p:sp>
          <p:nvSpPr>
            <p:cNvPr id="18" name="TextBox 17"/>
            <p:cNvSpPr txBox="1"/>
            <p:nvPr/>
          </p:nvSpPr>
          <p:spPr>
            <a:xfrm>
              <a:off x="2987824" y="2521022"/>
              <a:ext cx="1338828" cy="5770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>
                <a:defRPr sz="1050">
                  <a:latin typeface="Segoe UI Semibold" panose="020B0702040204020203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 panose="020B0502040204020203" pitchFamily="34" charset="0"/>
                </a:rPr>
                <a:t>Станция приема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 panose="020B0502040204020203" pitchFamily="34" charset="0"/>
                </a:rPr>
                <a:t>Телеметрических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 panose="020B0502040204020203" pitchFamily="34" charset="0"/>
                </a:rPr>
                <a:t>Сигналов «Орбита»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498604" y="2530996"/>
              <a:ext cx="1518364" cy="5770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 panose="020B0502040204020203" pitchFamily="34" charset="0"/>
                </a:rPr>
                <a:t>Координатная оптико-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 panose="020B0502040204020203" pitchFamily="34" charset="0"/>
                </a:rPr>
                <a:t>радиолокационная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 panose="020B0502040204020203" pitchFamily="34" charset="0"/>
                </a:rPr>
                <a:t>станция «Вектор-14»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156176" y="2536329"/>
              <a:ext cx="1258678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 panose="020B0502040204020203" pitchFamily="34" charset="0"/>
                </a:rPr>
                <a:t>Необслуживаемая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 panose="020B0502040204020203" pitchFamily="34" charset="0"/>
                </a:rPr>
                <a:t>метеостанция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524328" y="2564904"/>
              <a:ext cx="1016625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 panose="020B0502040204020203" pitchFamily="34" charset="0"/>
                </a:rPr>
                <a:t>270-метровые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 panose="020B0502040204020203" pitchFamily="34" charset="0"/>
                </a:rPr>
                <a:t>вышки</a:t>
              </a:r>
            </a:p>
          </p:txBody>
        </p:sp>
        <p:cxnSp>
          <p:nvCxnSpPr>
            <p:cNvPr id="22" name="Прямая соединительная линия 21"/>
            <p:cNvCxnSpPr/>
            <p:nvPr/>
          </p:nvCxnSpPr>
          <p:spPr>
            <a:xfrm>
              <a:off x="7956376" y="3098103"/>
              <a:ext cx="0" cy="437197"/>
            </a:xfrm>
            <a:prstGeom prst="line">
              <a:avLst/>
            </a:prstGeom>
            <a:noFill/>
            <a:ln w="15875" cap="flat" cmpd="sng" algn="ctr">
              <a:gradFill>
                <a:gsLst>
                  <a:gs pos="0">
                    <a:srgbClr val="00B0F0">
                      <a:alpha val="62000"/>
                    </a:srgbClr>
                  </a:gs>
                  <a:gs pos="100000">
                    <a:srgbClr val="4BACC6">
                      <a:lumMod val="40000"/>
                      <a:lumOff val="60000"/>
                    </a:srgbClr>
                  </a:gs>
                </a:gsLst>
                <a:lin ang="5400000" scaled="0"/>
              </a:gradFill>
              <a:prstDash val="solid"/>
              <a:headEnd type="oval" w="sm" len="sm"/>
              <a:tailEnd type="oval" w="sm" len="sm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35569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5704764"/>
            <a:ext cx="12192000" cy="10818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defRPr/>
            </a:pPr>
            <a:r>
              <a:rPr lang="ru-RU" sz="2400" dirty="0" smtClean="0">
                <a:solidFill>
                  <a:schemeClr val="tx1"/>
                </a:solidFill>
              </a:rPr>
              <a:t>Соответствующий видеоизображению участок РЛИ с 4-я точечными отражателями под молодыми деревьями высотой 3 м (железные бочки с расчётной ЭПР 0,8 кв. м)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1" y="260350"/>
            <a:ext cx="10896600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0" y="135950"/>
            <a:ext cx="6852062" cy="720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lIns="91440" tIns="45720" rIns="91440" bIns="45720" rtlCol="0" anchor="t" anchorCtr="0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 b="1" cap="small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Полигон мишенной обстановки</a:t>
            </a:r>
          </a:p>
        </p:txBody>
      </p:sp>
    </p:spTree>
    <p:extLst>
      <p:ext uri="{BB962C8B-B14F-4D97-AF65-F5344CB8AC3E}">
        <p14:creationId xmlns:p14="http://schemas.microsoft.com/office/powerpoint/2010/main" val="59527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/>
          <p:cNvSpPr>
            <a:spLocks noGrp="1"/>
          </p:cNvSpPr>
          <p:nvPr>
            <p:ph type="body" idx="4294967295"/>
          </p:nvPr>
        </p:nvSpPr>
        <p:spPr>
          <a:xfrm>
            <a:off x="416984" y="5445125"/>
            <a:ext cx="11055349" cy="129540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r>
              <a:rPr lang="ru-RU" altLang="ru-RU" sz="2000" dirty="0" smtClean="0">
                <a:solidFill>
                  <a:schemeClr val="tx1"/>
                </a:solidFill>
                <a:latin typeface="Times New Roman" pitchFamily="18" charset="0"/>
              </a:rPr>
              <a:t>Слева: РЛИ, на котором отчётливо видны 3 уголковых отражателя (№ 1, 2, 3) с фактической ЭПР 4…5 кв. м, расположенные под деревьями высотой 5 м, и 2-х уголковых отражателя (№ 4, 5) - в поле на фоне травы;</a:t>
            </a:r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r>
              <a:rPr lang="ru-RU" altLang="ru-RU" sz="2000" dirty="0" smtClean="0">
                <a:solidFill>
                  <a:schemeClr val="tx1"/>
                </a:solidFill>
                <a:latin typeface="Times New Roman" pitchFamily="18" charset="0"/>
              </a:rPr>
              <a:t>Справа: спутниковое изображение </a:t>
            </a:r>
            <a:r>
              <a:rPr lang="en-US" altLang="ru-RU" sz="2000" dirty="0" smtClean="0">
                <a:solidFill>
                  <a:schemeClr val="tx1"/>
                </a:solidFill>
                <a:latin typeface="Times New Roman" pitchFamily="18" charset="0"/>
              </a:rPr>
              <a:t>Google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itchFamily="18" charset="0"/>
              </a:rPr>
              <a:t> с разрешением 1 м, на котором  каждая цель расставлена по её </a:t>
            </a:r>
            <a:r>
              <a:rPr lang="en-US" altLang="ru-RU" sz="2000" dirty="0" smtClean="0">
                <a:solidFill>
                  <a:schemeClr val="tx1"/>
                </a:solidFill>
                <a:latin typeface="Times New Roman" pitchFamily="18" charset="0"/>
              </a:rPr>
              <a:t>GPS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itchFamily="18" charset="0"/>
              </a:rPr>
              <a:t>-координатам.</a:t>
            </a:r>
          </a:p>
        </p:txBody>
      </p:sp>
      <p:sp>
        <p:nvSpPr>
          <p:cNvPr id="27651" name="TextBox 1"/>
          <p:cNvSpPr txBox="1">
            <a:spLocks noChangeArrowheads="1"/>
          </p:cNvSpPr>
          <p:nvPr/>
        </p:nvSpPr>
        <p:spPr bwMode="auto">
          <a:xfrm>
            <a:off x="1007533" y="260350"/>
            <a:ext cx="1056005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7F7F7F"/>
                </a:solidFill>
                <a:latin typeface="Century Gothic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Century Gothic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Century Gothic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Эксперимент по обнаружению уголковых отражателей со средней ЭПР под пологом высокого леса</a:t>
            </a:r>
          </a:p>
        </p:txBody>
      </p:sp>
      <p:pic>
        <p:nvPicPr>
          <p:cNvPr id="2765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413"/>
            <a:ext cx="5695951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951" y="1279525"/>
            <a:ext cx="5776383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5301" y="2217739"/>
            <a:ext cx="2806700" cy="187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Прямая со стрелкой 3"/>
          <p:cNvCxnSpPr/>
          <p:nvPr/>
        </p:nvCxnSpPr>
        <p:spPr>
          <a:xfrm flipV="1">
            <a:off x="9167285" y="3573464"/>
            <a:ext cx="1621367" cy="13684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999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2DC5B-3DB8-4AD2-BF7D-52E3DDFA72AB}" type="slidenum">
              <a:rPr lang="ru-RU" smtClean="0"/>
              <a:t>28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80729" y="2077208"/>
            <a:ext cx="11948518" cy="2677656"/>
          </a:xfrm>
          <a:prstGeom prst="rect">
            <a:avLst/>
          </a:prstGeom>
          <a:solidFill>
            <a:schemeClr val="bg2">
              <a:alpha val="66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cap="small" dirty="0">
                <a:latin typeface="+mj-lt"/>
                <a:ea typeface="+mj-ea"/>
                <a:cs typeface="+mj-cs"/>
              </a:rPr>
              <a:t>Транспортная доступность для разработчиков и органов власти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cap="small" dirty="0">
                <a:latin typeface="+mj-lt"/>
                <a:ea typeface="+mj-ea"/>
                <a:cs typeface="+mj-cs"/>
              </a:rPr>
              <a:t>Готовая аэродромная инфраструктура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cap="small" dirty="0">
                <a:latin typeface="+mj-lt"/>
                <a:ea typeface="+mj-ea"/>
                <a:cs typeface="+mj-cs"/>
              </a:rPr>
              <a:t>Базирование легкой авиации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cap="small" dirty="0">
                <a:latin typeface="+mj-lt"/>
                <a:ea typeface="+mj-ea"/>
                <a:cs typeface="+mj-cs"/>
              </a:rPr>
              <a:t>Демонстрационные площадки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b="1" cap="small" dirty="0">
                <a:latin typeface="+mj-lt"/>
                <a:ea typeface="+mj-ea"/>
                <a:cs typeface="+mj-cs"/>
              </a:rPr>
              <a:t>Выделенное воздушное пространство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b="1" cap="small" dirty="0">
                <a:latin typeface="+mj-lt"/>
                <a:ea typeface="+mj-ea"/>
                <a:cs typeface="+mj-cs"/>
              </a:rPr>
              <a:t>Природная территория и объекты для исследования применения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b="1" cap="small" dirty="0">
                <a:latin typeface="+mj-lt"/>
                <a:ea typeface="+mj-ea"/>
                <a:cs typeface="+mj-cs"/>
              </a:rPr>
              <a:t>Рекреационные зоны для проживания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b="1" cap="small" dirty="0">
                <a:latin typeface="+mj-lt"/>
                <a:ea typeface="+mj-ea"/>
                <a:cs typeface="+mj-cs"/>
              </a:rPr>
              <a:t>Квалифицированный персонал и бесценный </a:t>
            </a:r>
            <a:r>
              <a:rPr lang="ru-RU" b="1" cap="small" dirty="0" smtClean="0">
                <a:latin typeface="+mj-lt"/>
                <a:ea typeface="+mj-ea"/>
                <a:cs typeface="+mj-cs"/>
              </a:rPr>
              <a:t>опыт организации любых мероприятий </a:t>
            </a:r>
            <a:endParaRPr lang="ru-RU" b="1" cap="small" dirty="0">
              <a:latin typeface="+mj-lt"/>
              <a:ea typeface="+mj-ea"/>
              <a:cs typeface="+mj-cs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b="1" cap="small" dirty="0" smtClean="0">
                <a:latin typeface="+mj-lt"/>
                <a:ea typeface="+mj-ea"/>
                <a:cs typeface="+mj-cs"/>
              </a:rPr>
              <a:t>Готовность Концерна к </a:t>
            </a:r>
            <a:r>
              <a:rPr lang="ru-RU" b="1" cap="small" dirty="0">
                <a:latin typeface="+mj-lt"/>
                <a:ea typeface="+mj-ea"/>
                <a:cs typeface="+mj-cs"/>
              </a:rPr>
              <a:t>развитию и поддержанию инфраструктуры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516" y="4939553"/>
            <a:ext cx="1772144" cy="1479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6165" y="371123"/>
            <a:ext cx="116003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err="1" smtClean="0">
                <a:solidFill>
                  <a:srgbClr val="4472C4">
                    <a:lumMod val="75000"/>
                  </a:srgbClr>
                </a:solidFill>
              </a:rPr>
              <a:t>НИсИ</a:t>
            </a:r>
            <a:r>
              <a:rPr lang="ru-RU" sz="3600" b="1" dirty="0" smtClean="0">
                <a:solidFill>
                  <a:srgbClr val="4472C4">
                    <a:lumMod val="75000"/>
                  </a:srgbClr>
                </a:solidFill>
              </a:rPr>
              <a:t> БАС </a:t>
            </a:r>
            <a:r>
              <a:rPr lang="ru-RU" sz="3600" dirty="0" smtClean="0">
                <a:solidFill>
                  <a:srgbClr val="4472C4">
                    <a:lumMod val="75000"/>
                  </a:srgbClr>
                </a:solidFill>
              </a:rPr>
              <a:t>– проект, в котором </a:t>
            </a:r>
          </a:p>
          <a:p>
            <a:pPr algn="ctr"/>
            <a:r>
              <a:rPr lang="ru-RU" sz="3600" b="1" dirty="0" smtClean="0">
                <a:solidFill>
                  <a:srgbClr val="4472C4">
                    <a:lumMod val="75000"/>
                  </a:srgbClr>
                </a:solidFill>
              </a:rPr>
              <a:t>«все включено» </a:t>
            </a:r>
            <a:r>
              <a:rPr lang="ru-RU" sz="3600" dirty="0" smtClean="0">
                <a:solidFill>
                  <a:srgbClr val="4472C4">
                    <a:lumMod val="75000"/>
                  </a:srgbClr>
                </a:solidFill>
              </a:rPr>
              <a:t>для </a:t>
            </a:r>
            <a:r>
              <a:rPr lang="ru-RU" sz="3600" dirty="0">
                <a:solidFill>
                  <a:srgbClr val="4472C4">
                    <a:lumMod val="75000"/>
                  </a:srgbClr>
                </a:solidFill>
              </a:rPr>
              <a:t>участников </a:t>
            </a:r>
            <a:r>
              <a:rPr lang="ru-RU" sz="3600" dirty="0" smtClean="0">
                <a:solidFill>
                  <a:srgbClr val="4472C4">
                    <a:lumMod val="75000"/>
                  </a:srgbClr>
                </a:solidFill>
              </a:rPr>
              <a:t>АЭРОНЭТ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27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2DC5B-3DB8-4AD2-BF7D-52E3DDFA72AB}" type="slidenum">
              <a:rPr lang="ru-RU" smtClean="0"/>
              <a:t>3</a:t>
            </a:fld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96003" y="362506"/>
            <a:ext cx="10757797" cy="504827"/>
          </a:xfrm>
          <a:prstGeom prst="rect">
            <a:avLst/>
          </a:prstGeom>
          <a:solidFill>
            <a:schemeClr val="bg2">
              <a:lumMod val="90000"/>
              <a:alpha val="62000"/>
            </a:schemeClr>
          </a:solidFill>
          <a:ln>
            <a:solidFill>
              <a:schemeClr val="accent2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 b="1" cap="small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Цели проекта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204461"/>
              </p:ext>
            </p:extLst>
          </p:nvPr>
        </p:nvGraphicFramePr>
        <p:xfrm>
          <a:off x="664033" y="1071563"/>
          <a:ext cx="10689767" cy="5273916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475064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93911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997039">
                <a:tc>
                  <a:txBody>
                    <a:bodyPr/>
                    <a:lstStyle/>
                    <a:p>
                      <a:pPr marL="6985"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Цель 1 (обеспечивающая)</a:t>
                      </a:r>
                    </a:p>
                    <a:p>
                      <a:pPr marL="6985"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Создание  временного опытно-демонстрационного центра для координации работ </a:t>
                      </a:r>
                    </a:p>
                    <a:p>
                      <a:pPr marL="6985">
                        <a:spcAft>
                          <a:spcPts val="0"/>
                        </a:spcAft>
                      </a:pPr>
                      <a:endParaRPr lang="ru-RU" sz="1400" b="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6985">
                        <a:spcAft>
                          <a:spcPts val="0"/>
                        </a:spcAft>
                      </a:pPr>
                      <a:endParaRPr lang="ru-RU" sz="1400" b="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ОДЦ –  временное предприятие,</a:t>
                      </a:r>
                      <a:r>
                        <a:rPr lang="ru-RU" sz="1200" b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создается для обеспечения 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координации и обслуживания мероприятий на территории аэродрома (</a:t>
                      </a:r>
                      <a:r>
                        <a:rPr lang="ru-RU" sz="12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выставочно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демонстрационные,  научно-исследовательские, испытательные, ремонтные, учебные,</a:t>
                      </a:r>
                      <a:r>
                        <a:rPr lang="ru-RU" sz="1200" b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отраслевые дискуссионные и т.д.)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475149798"/>
                  </a:ext>
                </a:extLst>
              </a:tr>
              <a:tr h="997039">
                <a:tc>
                  <a:txBody>
                    <a:bodyPr/>
                    <a:lstStyle/>
                    <a:p>
                      <a:pPr marL="698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Цель 2 (обеспечивающая)</a:t>
                      </a:r>
                    </a:p>
                    <a:p>
                      <a:pPr marL="698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Создание постоянно-действующей пилотной зоны для отработки технологий и проведения испытаний БАС</a:t>
                      </a:r>
                    </a:p>
                    <a:p>
                      <a:pPr marL="6985">
                        <a:spcAft>
                          <a:spcPts val="0"/>
                        </a:spcAft>
                      </a:pPr>
                      <a:endParaRPr lang="ru-RU" sz="1400" b="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Создание постоянно действующей пилотной зоны. Уже в ближайшей перспективе планируется использование полигона для отработки системы управления трафиком малых БАС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645115">
                <a:tc>
                  <a:txBody>
                    <a:bodyPr/>
                    <a:lstStyle/>
                    <a:p>
                      <a:pPr marL="6985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Цель 3 (главная)</a:t>
                      </a:r>
                    </a:p>
                    <a:p>
                      <a:pPr marL="6985"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Создание</a:t>
                      </a:r>
                      <a:r>
                        <a:rPr lang="ru-RU" sz="1400" b="0" baseline="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 современного летно-испытательного центра и наземной инфраструктуры</a:t>
                      </a:r>
                      <a:endParaRPr lang="ru-RU" sz="1400" b="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Создание на базе инфраструктуры аэродрома «Орловка» многофункционального летно-испытательного центра, оснащенного современным высокотехнологичным оборудованием и системами для проведения экспериментальных работ, летно-конструкторских и сертификационных испытаний, демонстрационных показов, а также мероприятий технического обслуживания и ремонта изделий БАС на протяжении всего жизненного цикла. Для подготовки проекта ЛИЦ будет проведен сбор требований участников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Аэронэт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к испытательной инфраструктуре. Интеграция  требований и выработка системного решения необходимы для создания инфраструктуры ЛИЦ, соответствующей ожиданиям участников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Аронэт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121016">
                <a:tc>
                  <a:txBody>
                    <a:bodyPr/>
                    <a:lstStyle/>
                    <a:p>
                      <a:pPr marL="698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Цель 4 (производная)</a:t>
                      </a:r>
                    </a:p>
                    <a:p>
                      <a:pPr marL="698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Разработка технологий интеграции БАС </a:t>
                      </a:r>
                      <a:r>
                        <a:rPr lang="ru-RU" sz="1400" b="0" baseline="0" dirty="0">
                          <a:effectLst/>
                          <a:latin typeface="+mj-lt"/>
                        </a:rPr>
                        <a:t>в общее </a:t>
                      </a:r>
                      <a:r>
                        <a:rPr lang="ru-RU" sz="1400" b="0" baseline="0" dirty="0" err="1">
                          <a:effectLst/>
                          <a:latin typeface="+mj-lt"/>
                        </a:rPr>
                        <a:t>несегрегированное</a:t>
                      </a:r>
                      <a:r>
                        <a:rPr lang="ru-RU" sz="1400" b="0" baseline="0" dirty="0">
                          <a:effectLst/>
                          <a:latin typeface="+mj-lt"/>
                        </a:rPr>
                        <a:t> воздушное пространство.</a:t>
                      </a:r>
                      <a:endParaRPr lang="ru-RU" sz="1400" b="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6985">
                        <a:spcAft>
                          <a:spcPts val="0"/>
                        </a:spcAft>
                      </a:pPr>
                      <a:endParaRPr lang="ru-RU" sz="1400" b="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Разработка  проектов методик и стандартов, подготовка предложений в концепцию единой системы организации воздушного движения (ЕС </a:t>
                      </a:r>
                      <a:r>
                        <a:rPr lang="ru-RU" sz="1200" dirty="0" err="1">
                          <a:effectLst/>
                        </a:rPr>
                        <a:t>ОрВД</a:t>
                      </a:r>
                      <a:r>
                        <a:rPr lang="ru-RU" sz="1200" dirty="0">
                          <a:effectLst/>
                        </a:rPr>
                        <a:t>).</a:t>
                      </a:r>
                      <a:r>
                        <a:rPr lang="ru-RU" sz="1200" baseline="0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Разработка</a:t>
                      </a:r>
                      <a:r>
                        <a:rPr lang="ru-RU" sz="1200" baseline="0" dirty="0">
                          <a:effectLst/>
                        </a:rPr>
                        <a:t> технологий интеграции БАС в общее воздушное пространство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858646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074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/>
          <p:cNvSpPr txBox="1"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1000"/>
            </a:schemeClr>
          </a:solidFill>
          <a:ln w="19050">
            <a:noFill/>
            <a:prstDash val="sysDot"/>
          </a:ln>
        </p:spPr>
        <p:txBody>
          <a:bodyPr vert="horz" lIns="91440" tIns="45720" rIns="91440" bIns="45720" rtlCol="0" anchor="t" anchorCtr="0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 b="1" cap="small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dirty="0"/>
          </a:p>
          <a:p>
            <a:pPr algn="ctr"/>
            <a:r>
              <a:rPr lang="ru-RU" dirty="0">
                <a:solidFill>
                  <a:schemeClr val="tx1"/>
                </a:solidFill>
              </a:rPr>
              <a:t>ГЛАВНОЕ ПРЕИМУЩЕСТВО – </a:t>
            </a:r>
            <a:r>
              <a:rPr lang="ru-RU" dirty="0" smtClean="0">
                <a:solidFill>
                  <a:schemeClr val="tx1"/>
                </a:solidFill>
              </a:rPr>
              <a:t>ГОТОВАЯ ИНФРАСТРУКТУРА</a:t>
            </a:r>
            <a:endParaRPr lang="ru-RU" dirty="0">
              <a:solidFill>
                <a:schemeClr val="tx1"/>
              </a:solidFill>
            </a:endParaRPr>
          </a:p>
          <a:p>
            <a:pPr algn="ctr"/>
            <a:r>
              <a:rPr lang="ru-RU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757621" y="1005494"/>
            <a:ext cx="64670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cap="small" dirty="0">
                <a:latin typeface="+mj-lt"/>
                <a:ea typeface="+mj-ea"/>
                <a:cs typeface="+mj-cs"/>
              </a:rPr>
              <a:t>ДЛЯ РЕАЛИЗАЦИИ ПРОЕКТОВ «АЭРОНЭТ</a:t>
            </a:r>
            <a:r>
              <a:rPr lang="ru-RU" sz="2000" b="1" cap="small" dirty="0" smtClean="0">
                <a:latin typeface="+mj-lt"/>
                <a:ea typeface="+mj-ea"/>
                <a:cs typeface="+mj-cs"/>
              </a:rPr>
              <a:t>»</a:t>
            </a:r>
            <a:endParaRPr lang="ru-RU" sz="2000" b="1" cap="small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0752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5" y="0"/>
            <a:ext cx="639829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Номер слайда 1"/>
          <p:cNvSpPr txBox="1">
            <a:spLocks/>
          </p:cNvSpPr>
          <p:nvPr/>
        </p:nvSpPr>
        <p:spPr>
          <a:xfrm>
            <a:off x="9203173" y="62989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272DC5B-3DB8-4AD2-BF7D-52E3DDFA72AB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78" name="Заголовок 1"/>
          <p:cNvSpPr txBox="1">
            <a:spLocks/>
          </p:cNvSpPr>
          <p:nvPr/>
        </p:nvSpPr>
        <p:spPr>
          <a:xfrm>
            <a:off x="0" y="0"/>
            <a:ext cx="12191999" cy="4562113"/>
          </a:xfrm>
          <a:prstGeom prst="rect">
            <a:avLst/>
          </a:prstGeom>
          <a:solidFill>
            <a:schemeClr val="bg1">
              <a:alpha val="21000"/>
            </a:schemeClr>
          </a:solidFill>
          <a:ln w="19050">
            <a:noFill/>
            <a:prstDash val="sysDot"/>
          </a:ln>
        </p:spPr>
        <p:txBody>
          <a:bodyPr vert="horz" lIns="91440" tIns="45720" rIns="91440" bIns="45720" rtlCol="0" anchor="t" anchorCtr="0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 b="1" cap="small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430347" y="471898"/>
            <a:ext cx="5538909" cy="1055927"/>
          </a:xfrm>
          <a:prstGeom prst="rect">
            <a:avLst/>
          </a:prstGeom>
          <a:noFill/>
          <a:ln w="19050">
            <a:noFill/>
            <a:prstDash val="sysDot"/>
          </a:ln>
        </p:spPr>
        <p:txBody>
          <a:bodyPr vert="horz" lIns="91440" tIns="45720" rIns="91440" bIns="45720" rtlCol="0" anchor="t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400" b="1" cap="small" dirty="0">
                <a:latin typeface="+mj-lt"/>
                <a:ea typeface="+mj-ea"/>
                <a:cs typeface="+mj-cs"/>
              </a:rPr>
              <a:t>Хорошая транспортная доступность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400" b="1" cap="small" dirty="0">
                <a:latin typeface="+mj-lt"/>
                <a:ea typeface="+mj-ea"/>
                <a:cs typeface="+mj-cs"/>
              </a:rPr>
              <a:t>от центров разработки БАС и органов федеральной власти</a:t>
            </a:r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08" r="10090" b="16697"/>
          <a:stretch/>
        </p:blipFill>
        <p:spPr bwMode="auto">
          <a:xfrm>
            <a:off x="6424614" y="0"/>
            <a:ext cx="5719470" cy="322368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C:\Users\pankratenkova\Desktop\Рисунки\самолеты и вертолеты.jpg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56" r="50000" b="23814"/>
          <a:stretch/>
        </p:blipFill>
        <p:spPr bwMode="auto">
          <a:xfrm>
            <a:off x="6669863" y="5951272"/>
            <a:ext cx="1351652" cy="738664"/>
          </a:xfrm>
          <a:prstGeom prst="rect">
            <a:avLst/>
          </a:prstGeom>
          <a:noFill/>
          <a:ln>
            <a:noFill/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 descr="C:\Users\pankratenkova\Desktop\Рисунки\самолеты и вертолеты.jpg"/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3" r="50000" b="64219"/>
          <a:stretch/>
        </p:blipFill>
        <p:spPr bwMode="auto">
          <a:xfrm>
            <a:off x="6596017" y="5150990"/>
            <a:ext cx="1463540" cy="751359"/>
          </a:xfrm>
          <a:prstGeom prst="rect">
            <a:avLst/>
          </a:prstGeom>
          <a:noFill/>
          <a:ln>
            <a:noFill/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pankratenkova\Desktop\Рисунки\авто.jpg"/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6" t="32153" r="12541" b="38451"/>
          <a:stretch/>
        </p:blipFill>
        <p:spPr bwMode="auto">
          <a:xfrm>
            <a:off x="6429526" y="4562113"/>
            <a:ext cx="1796523" cy="708977"/>
          </a:xfrm>
          <a:prstGeom prst="rect">
            <a:avLst/>
          </a:prstGeom>
          <a:noFill/>
          <a:ln>
            <a:noFill/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7229080" y="3520256"/>
            <a:ext cx="12054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cap="small" dirty="0">
                <a:solidFill>
                  <a:srgbClr val="C00000"/>
                </a:solidFill>
                <a:latin typeface="Arial Black" panose="020B0A04020102020204" pitchFamily="34" charset="0"/>
              </a:rPr>
              <a:t>160 </a:t>
            </a:r>
            <a:r>
              <a:rPr lang="ru-RU" sz="2400" b="1" cap="small" dirty="0">
                <a:solidFill>
                  <a:srgbClr val="C00000"/>
                </a:solidFill>
                <a:latin typeface="Arial Black" panose="020B0A04020102020204" pitchFamily="34" charset="0"/>
              </a:rPr>
              <a:t>км</a:t>
            </a:r>
            <a:endParaRPr lang="ru-RU" sz="3600" dirty="0">
              <a:latin typeface="Arial Black" panose="020B0A040201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9304379" y="3535243"/>
            <a:ext cx="13665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cap="small" dirty="0">
                <a:latin typeface="Arial Black" panose="020B0A04020102020204" pitchFamily="34" charset="0"/>
              </a:rPr>
              <a:t>680 </a:t>
            </a:r>
            <a:r>
              <a:rPr lang="ru-RU" sz="2400" b="1" cap="small" dirty="0">
                <a:latin typeface="Arial Black" panose="020B0A04020102020204" pitchFamily="34" charset="0"/>
              </a:rPr>
              <a:t>км </a:t>
            </a:r>
            <a:endParaRPr lang="ru-RU" sz="3200" dirty="0">
              <a:latin typeface="Arial Black" panose="020B0A04020102020204" pitchFamily="34" charset="0"/>
            </a:endParaRPr>
          </a:p>
        </p:txBody>
      </p:sp>
      <p:pic>
        <p:nvPicPr>
          <p:cNvPr id="31" name="Picture 6" descr="C:\Users\pankratenkova\Desktop\Рисунки\значки-з-аний-москвы-39885928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7" t="29361" r="46411" b="46831"/>
          <a:stretch/>
        </p:blipFill>
        <p:spPr bwMode="auto">
          <a:xfrm>
            <a:off x="8263856" y="3393166"/>
            <a:ext cx="926674" cy="70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8311139" y="4154766"/>
            <a:ext cx="8402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400" b="1" cap="small" dirty="0">
                <a:solidFill>
                  <a:srgbClr val="C00000"/>
                </a:solidFill>
              </a:rPr>
              <a:t>Москва</a:t>
            </a:r>
            <a:endParaRPr lang="ru-RU" sz="1050" b="1" cap="small" dirty="0">
              <a:solidFill>
                <a:srgbClr val="C00000"/>
              </a:solidFill>
            </a:endParaRPr>
          </a:p>
        </p:txBody>
      </p:sp>
      <p:pic>
        <p:nvPicPr>
          <p:cNvPr id="33" name="Picture 7" descr="C:\Users\pankratenkova\Desktop\Рисунки\buy-high-quality-vinyl-sticker-saint-petersburg-skyline-sity-23097-music-decal-for-interior-decoration-laptop_1-1000x1000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755" b="31665"/>
          <a:stretch/>
        </p:blipFill>
        <p:spPr bwMode="auto">
          <a:xfrm>
            <a:off x="10567016" y="3629099"/>
            <a:ext cx="947581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10412430" y="4154766"/>
            <a:ext cx="15664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400" b="1" cap="small" dirty="0"/>
              <a:t>Санкт-Петербург</a:t>
            </a:r>
            <a:endParaRPr lang="ru-RU" sz="1100" b="1" cap="small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10196745" y="4802476"/>
            <a:ext cx="15695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small" dirty="0"/>
              <a:t>8</a:t>
            </a:r>
            <a:r>
              <a:rPr lang="ru-RU" b="1" cap="small" dirty="0"/>
              <a:t>час.</a:t>
            </a:r>
            <a:r>
              <a:rPr lang="ru-RU" sz="2400" b="1" cap="small" dirty="0"/>
              <a:t> </a:t>
            </a:r>
            <a:endParaRPr lang="ru-RU" sz="2400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8325282" y="4801574"/>
            <a:ext cx="9170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small" dirty="0">
                <a:solidFill>
                  <a:srgbClr val="C00000"/>
                </a:solidFill>
              </a:rPr>
              <a:t>2 </a:t>
            </a:r>
            <a:r>
              <a:rPr lang="ru-RU" b="1" cap="small" dirty="0">
                <a:solidFill>
                  <a:srgbClr val="C00000"/>
                </a:solidFill>
              </a:rPr>
              <a:t>час.</a:t>
            </a:r>
            <a:endParaRPr lang="ru-RU" sz="2400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10470153" y="5409253"/>
            <a:ext cx="10498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small" dirty="0"/>
              <a:t>3</a:t>
            </a:r>
            <a:r>
              <a:rPr lang="ru-RU" b="1" cap="small" dirty="0"/>
              <a:t>час.</a:t>
            </a:r>
            <a:r>
              <a:rPr lang="ru-RU" sz="2400" b="1" cap="small" dirty="0"/>
              <a:t> </a:t>
            </a:r>
            <a:endParaRPr lang="ru-RU" sz="2400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8179049" y="5408351"/>
            <a:ext cx="12827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small" dirty="0">
                <a:solidFill>
                  <a:srgbClr val="C00000"/>
                </a:solidFill>
              </a:rPr>
              <a:t>1/2 </a:t>
            </a:r>
            <a:r>
              <a:rPr lang="ru-RU" b="1" cap="small" dirty="0">
                <a:solidFill>
                  <a:srgbClr val="C00000"/>
                </a:solidFill>
              </a:rPr>
              <a:t>час. </a:t>
            </a:r>
            <a:endParaRPr lang="ru-RU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6399604" y="589889"/>
            <a:ext cx="3221327" cy="738664"/>
          </a:xfrm>
          <a:prstGeom prst="rect">
            <a:avLst/>
          </a:prstGeom>
          <a:solidFill>
            <a:schemeClr val="bg1">
              <a:lumMod val="95000"/>
              <a:alpha val="72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C00000"/>
                </a:solidFill>
              </a:rPr>
              <a:t>Аэродром «Орловка» </a:t>
            </a:r>
            <a:r>
              <a:rPr lang="ru-RU" sz="1400" dirty="0">
                <a:solidFill>
                  <a:srgbClr val="C00000"/>
                </a:solidFill>
              </a:rPr>
              <a:t>Тверская область, </a:t>
            </a:r>
            <a:r>
              <a:rPr lang="ru-RU" sz="1400" dirty="0" err="1">
                <a:solidFill>
                  <a:srgbClr val="C00000"/>
                </a:solidFill>
              </a:rPr>
              <a:t>Зубцовский</a:t>
            </a:r>
            <a:r>
              <a:rPr lang="ru-RU" sz="1400" dirty="0">
                <a:solidFill>
                  <a:srgbClr val="C00000"/>
                </a:solidFill>
              </a:rPr>
              <a:t> район, </a:t>
            </a:r>
          </a:p>
          <a:p>
            <a:pPr algn="ctr"/>
            <a:r>
              <a:rPr lang="ru-RU" sz="1400" dirty="0" err="1">
                <a:solidFill>
                  <a:srgbClr val="C00000"/>
                </a:solidFill>
              </a:rPr>
              <a:t>с.Погорелое</a:t>
            </a:r>
            <a:r>
              <a:rPr lang="ru-RU" sz="1400" dirty="0">
                <a:solidFill>
                  <a:srgbClr val="C00000"/>
                </a:solidFill>
              </a:rPr>
              <a:t> Городище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8156561" y="6072448"/>
            <a:ext cx="12827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small" dirty="0">
                <a:solidFill>
                  <a:srgbClr val="C00000"/>
                </a:solidFill>
              </a:rPr>
              <a:t>1/2 </a:t>
            </a:r>
            <a:r>
              <a:rPr lang="ru-RU" b="1" cap="small" dirty="0">
                <a:solidFill>
                  <a:srgbClr val="C00000"/>
                </a:solidFill>
              </a:rPr>
              <a:t>час. </a:t>
            </a:r>
            <a:endParaRPr lang="ru-RU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10496304" y="6073350"/>
            <a:ext cx="10498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small" dirty="0"/>
              <a:t>3</a:t>
            </a:r>
            <a:r>
              <a:rPr lang="ru-RU" b="1" cap="small" dirty="0"/>
              <a:t>час.</a:t>
            </a:r>
            <a:r>
              <a:rPr lang="ru-RU" sz="2400" b="1" cap="small" dirty="0"/>
              <a:t> </a:t>
            </a:r>
            <a:endParaRPr lang="ru-RU" sz="24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0" y="3237449"/>
            <a:ext cx="4881677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altLang="ru-RU" sz="1600" b="1" cap="small" dirty="0">
                <a:latin typeface="+mj-lt"/>
                <a:ea typeface="+mj-ea"/>
                <a:cs typeface="+mj-cs"/>
              </a:rPr>
              <a:t>Скоростное </a:t>
            </a:r>
            <a:r>
              <a:rPr lang="ru-RU" altLang="ru-RU" sz="1600" b="1" cap="small" dirty="0" err="1">
                <a:latin typeface="+mj-lt"/>
                <a:ea typeface="+mj-ea"/>
                <a:cs typeface="+mj-cs"/>
              </a:rPr>
              <a:t>Новорижское</a:t>
            </a:r>
            <a:r>
              <a:rPr lang="ru-RU" altLang="ru-RU" sz="1600" b="1" cap="small" dirty="0">
                <a:latin typeface="+mj-lt"/>
                <a:ea typeface="+mj-ea"/>
                <a:cs typeface="+mj-cs"/>
              </a:rPr>
              <a:t> шоссе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altLang="ru-RU" sz="1600" b="1" cap="small" dirty="0">
                <a:latin typeface="+mj-lt"/>
                <a:ea typeface="+mj-ea"/>
                <a:cs typeface="+mj-cs"/>
              </a:rPr>
              <a:t>Низкая загруженность </a:t>
            </a:r>
            <a:r>
              <a:rPr lang="ru-RU" altLang="ru-RU" sz="1600" b="1" cap="small" dirty="0" smtClean="0">
                <a:latin typeface="+mj-lt"/>
                <a:ea typeface="+mj-ea"/>
                <a:cs typeface="+mj-cs"/>
              </a:rPr>
              <a:t>трассы</a:t>
            </a:r>
            <a:endParaRPr lang="ru-RU" altLang="ru-RU" sz="1600" b="1" cap="small" dirty="0">
              <a:latin typeface="+mj-lt"/>
              <a:ea typeface="+mj-ea"/>
              <a:cs typeface="+mj-cs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altLang="ru-RU" sz="1600" b="1" cap="small" dirty="0">
                <a:latin typeface="+mj-lt"/>
                <a:ea typeface="+mj-ea"/>
                <a:cs typeface="+mj-cs"/>
              </a:rPr>
              <a:t>Вертолетная площадка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altLang="ru-RU" sz="1600" b="1" cap="small" dirty="0">
                <a:latin typeface="+mj-lt"/>
                <a:ea typeface="+mj-ea"/>
                <a:cs typeface="+mj-cs"/>
              </a:rPr>
              <a:t>Удобные подъездные пути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altLang="ru-RU" sz="1600" b="1" cap="small" dirty="0">
                <a:latin typeface="+mj-lt"/>
                <a:ea typeface="+mj-ea"/>
                <a:cs typeface="+mj-cs"/>
              </a:rPr>
              <a:t>Парковочные места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-655" y="0"/>
            <a:ext cx="6399604" cy="6858001"/>
          </a:xfrm>
          <a:prstGeom prst="rect">
            <a:avLst/>
          </a:prstGeom>
          <a:gradFill>
            <a:gsLst>
              <a:gs pos="0">
                <a:schemeClr val="bg1">
                  <a:alpha val="35000"/>
                </a:schemeClr>
              </a:gs>
              <a:gs pos="48000">
                <a:srgbClr val="FFFFFF">
                  <a:alpha val="2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15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2DC5B-3DB8-4AD2-BF7D-52E3DDFA72AB}" type="slidenum">
              <a:rPr lang="ru-RU" smtClean="0"/>
              <a:t>6</a:t>
            </a:fld>
            <a:endParaRPr lang="ru-RU"/>
          </a:p>
        </p:txBody>
      </p:sp>
      <p:pic>
        <p:nvPicPr>
          <p:cNvPr id="3074" name="Picture 2" descr="U:\Бебешко Г.И\Аэронет\орловка спутник зона 20 км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9" b="7298"/>
          <a:stretch/>
        </p:blipFill>
        <p:spPr bwMode="auto">
          <a:xfrm>
            <a:off x="421340" y="152399"/>
            <a:ext cx="11438965" cy="651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33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47" r="14085" b="2470"/>
          <a:stretch/>
        </p:blipFill>
        <p:spPr bwMode="auto">
          <a:xfrm>
            <a:off x="400766" y="0"/>
            <a:ext cx="11494129" cy="68580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2DC5B-3DB8-4AD2-BF7D-52E3DDFA72AB}" type="slidenum">
              <a:rPr lang="ru-RU" smtClean="0"/>
              <a:t>7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89" y="2149642"/>
            <a:ext cx="11893706" cy="1427747"/>
          </a:xfrm>
          <a:prstGeom prst="rect">
            <a:avLst/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189" y="1"/>
            <a:ext cx="5741885" cy="1010652"/>
          </a:xfrm>
          <a:prstGeom prst="rect">
            <a:avLst/>
          </a:prstGeom>
          <a:solidFill>
            <a:schemeClr val="bg2">
              <a:lumMod val="90000"/>
              <a:alpha val="85000"/>
            </a:schemeClr>
          </a:solidFill>
          <a:ln>
            <a:noFill/>
          </a:ln>
        </p:spPr>
        <p:txBody>
          <a:bodyPr vert="horz" lIns="91440" tIns="45720" rIns="91440" bIns="45720" rtlCol="0" anchor="t" anchorCtr="0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 b="1" cap="small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Выделенное воздушное пространство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006589" y="4517690"/>
            <a:ext cx="3185411" cy="1315452"/>
          </a:xfrm>
          <a:prstGeom prst="rect">
            <a:avLst/>
          </a:prstGeom>
          <a:solidFill>
            <a:schemeClr val="bg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chemeClr val="accent5">
                  <a:lumMod val="50000"/>
                </a:schemeClr>
              </a:buClr>
              <a:buSzPct val="130000"/>
            </a:pPr>
            <a:r>
              <a:rPr lang="ru-RU" sz="1400" b="1" dirty="0">
                <a:solidFill>
                  <a:schemeClr val="tx1"/>
                </a:solidFill>
              </a:rPr>
              <a:t>Границы воздушного пространства в пределах </a:t>
            </a:r>
            <a:r>
              <a:rPr lang="ru-RU" sz="1400" b="1" dirty="0" err="1">
                <a:solidFill>
                  <a:schemeClr val="tx1"/>
                </a:solidFill>
              </a:rPr>
              <a:t>н.п</a:t>
            </a:r>
            <a:r>
              <a:rPr lang="ru-RU" sz="1400" b="1" dirty="0">
                <a:solidFill>
                  <a:schemeClr val="tx1"/>
                </a:solidFill>
              </a:rPr>
              <a:t>.: Орлово, </a:t>
            </a:r>
            <a:r>
              <a:rPr lang="ru-RU" sz="1400" b="1" dirty="0" err="1">
                <a:solidFill>
                  <a:schemeClr val="tx1"/>
                </a:solidFill>
              </a:rPr>
              <a:t>Дилерово</a:t>
            </a:r>
            <a:r>
              <a:rPr lang="ru-RU" sz="1400" b="1" dirty="0">
                <a:solidFill>
                  <a:schemeClr val="tx1"/>
                </a:solidFill>
              </a:rPr>
              <a:t>, Княжьи Горы, </a:t>
            </a:r>
            <a:r>
              <a:rPr lang="ru-RU" sz="1400" b="1" dirty="0" err="1">
                <a:solidFill>
                  <a:schemeClr val="tx1"/>
                </a:solidFill>
              </a:rPr>
              <a:t>Гольнево</a:t>
            </a:r>
            <a:r>
              <a:rPr lang="ru-RU" sz="1400" b="1" dirty="0">
                <a:solidFill>
                  <a:schemeClr val="tx1"/>
                </a:solidFill>
              </a:rPr>
              <a:t>, </a:t>
            </a:r>
            <a:r>
              <a:rPr lang="ru-RU" sz="1400" b="1" dirty="0" err="1">
                <a:solidFill>
                  <a:schemeClr val="tx1"/>
                </a:solidFill>
              </a:rPr>
              <a:t>Аросо</a:t>
            </a:r>
            <a:r>
              <a:rPr lang="ru-RU" sz="1400" b="1" dirty="0">
                <a:solidFill>
                  <a:schemeClr val="tx1"/>
                </a:solidFill>
              </a:rPr>
              <a:t>, </a:t>
            </a:r>
            <a:r>
              <a:rPr lang="ru-RU" sz="1400" b="1" dirty="0" err="1">
                <a:solidFill>
                  <a:schemeClr val="tx1"/>
                </a:solidFill>
              </a:rPr>
              <a:t>Малахово</a:t>
            </a:r>
            <a:r>
              <a:rPr lang="ru-RU" sz="1400" b="1" dirty="0">
                <a:solidFill>
                  <a:schemeClr val="tx1"/>
                </a:solidFill>
              </a:rPr>
              <a:t>, </a:t>
            </a:r>
            <a:r>
              <a:rPr lang="ru-RU" sz="1400" b="1" dirty="0" err="1">
                <a:solidFill>
                  <a:schemeClr val="tx1"/>
                </a:solidFill>
              </a:rPr>
              <a:t>Каменцо</a:t>
            </a:r>
            <a:r>
              <a:rPr lang="ru-RU" sz="1400" b="1" dirty="0">
                <a:solidFill>
                  <a:schemeClr val="tx1"/>
                </a:solidFill>
              </a:rPr>
              <a:t>, Рогачево, Зубцов</a:t>
            </a:r>
            <a:endParaRPr lang="ru-RU" sz="2800" b="1" cap="small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4426" y="2670874"/>
            <a:ext cx="45079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chemeClr val="accent5">
                  <a:lumMod val="50000"/>
                </a:schemeClr>
              </a:buClr>
              <a:buSzPct val="130000"/>
            </a:pPr>
            <a:r>
              <a:rPr lang="ru-RU" sz="2400" b="1" cap="small" dirty="0">
                <a:solidFill>
                  <a:srgbClr val="C00000"/>
                </a:solidFill>
                <a:latin typeface="Arial Black" panose="020B0A04020102020204" pitchFamily="34" charset="0"/>
              </a:rPr>
              <a:t>Размеры зоны 150х50 </a:t>
            </a:r>
            <a:r>
              <a:rPr lang="ru-RU" b="1" cap="small" dirty="0">
                <a:solidFill>
                  <a:srgbClr val="C00000"/>
                </a:solidFill>
                <a:latin typeface="Arial Black" panose="020B0A04020102020204" pitchFamily="34" charset="0"/>
              </a:rPr>
              <a:t>КМ</a:t>
            </a:r>
            <a:endParaRPr lang="ru-RU" sz="2400" b="1" cap="small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252247" y="311897"/>
            <a:ext cx="2759242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buClr>
                <a:schemeClr val="accent5">
                  <a:lumMod val="50000"/>
                </a:schemeClr>
              </a:buClr>
              <a:buSzPct val="130000"/>
            </a:pPr>
            <a:r>
              <a:rPr lang="ru-RU" b="1" cap="small" dirty="0">
                <a:solidFill>
                  <a:srgbClr val="C00000"/>
                </a:solidFill>
                <a:latin typeface="Arial Black" panose="020B0A04020102020204" pitchFamily="34" charset="0"/>
              </a:rPr>
              <a:t>Зона маршрутных полетов 100-3000м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556202" y="5329626"/>
            <a:ext cx="2746190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buClr>
                <a:schemeClr val="accent5">
                  <a:lumMod val="50000"/>
                </a:schemeClr>
              </a:buClr>
              <a:buSzPct val="130000"/>
            </a:pPr>
            <a:r>
              <a:rPr lang="ru-RU" b="1" cap="small" dirty="0">
                <a:solidFill>
                  <a:srgbClr val="C00000"/>
                </a:solidFill>
                <a:latin typeface="Arial Black" panose="020B0A04020102020204" pitchFamily="34" charset="0"/>
              </a:rPr>
              <a:t>Зона полетов на потолок 100-6000м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-112296" y="0"/>
            <a:ext cx="12304295" cy="6858000"/>
          </a:xfrm>
          <a:prstGeom prst="rect">
            <a:avLst/>
          </a:prstGeom>
          <a:solidFill>
            <a:schemeClr val="bg1"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822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2DC5B-3DB8-4AD2-BF7D-52E3DDFA72AB}" type="slidenum">
              <a:rPr lang="ru-RU" smtClean="0"/>
              <a:t>8</a:t>
            </a:fld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3776" y="971550"/>
            <a:ext cx="8568723" cy="5895975"/>
            <a:chOff x="0" y="476672"/>
            <a:chExt cx="9144000" cy="6336704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015"/>
            <a:stretch/>
          </p:blipFill>
          <p:spPr>
            <a:xfrm>
              <a:off x="0" y="2927838"/>
              <a:ext cx="9144000" cy="3885538"/>
            </a:xfrm>
            <a:prstGeom prst="rect">
              <a:avLst/>
            </a:prstGeom>
          </p:spPr>
        </p:pic>
        <p:grpSp>
          <p:nvGrpSpPr>
            <p:cNvPr id="9" name="Группа 8"/>
            <p:cNvGrpSpPr/>
            <p:nvPr/>
          </p:nvGrpSpPr>
          <p:grpSpPr>
            <a:xfrm>
              <a:off x="3945492" y="944102"/>
              <a:ext cx="1202572" cy="1604602"/>
              <a:chOff x="3621391" y="646778"/>
              <a:chExt cx="1202572" cy="1604602"/>
            </a:xfrm>
          </p:grpSpPr>
          <p:pic>
            <p:nvPicPr>
              <p:cNvPr id="50" name="Рисунок 4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35896" y="646778"/>
                <a:ext cx="1080000" cy="1080000"/>
              </a:xfrm>
              <a:prstGeom prst="ellipse">
                <a:avLst/>
              </a:prstGeom>
              <a:ln w="14986">
                <a:gradFill>
                  <a:gsLst>
                    <a:gs pos="0">
                      <a:srgbClr val="00B0F0">
                        <a:alpha val="62000"/>
                      </a:srgbClr>
                    </a:gs>
                    <a:gs pos="100000">
                      <a:srgbClr val="4BACC6">
                        <a:lumMod val="40000"/>
                        <a:lumOff val="60000"/>
                      </a:srgbClr>
                    </a:gs>
                  </a:gsLst>
                  <a:lin ang="5400000" scaled="0"/>
                </a:gradFill>
                <a:headEnd type="oval"/>
                <a:tailEnd type="oval"/>
              </a:ln>
            </p:spPr>
          </p:pic>
          <p:sp>
            <p:nvSpPr>
              <p:cNvPr id="51" name="TextBox 50"/>
              <p:cNvSpPr txBox="1"/>
              <p:nvPr/>
            </p:nvSpPr>
            <p:spPr>
              <a:xfrm>
                <a:off x="3621391" y="1743549"/>
                <a:ext cx="1202572" cy="5078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 panose="020B0502040204020203" pitchFamily="34" charset="0"/>
                  </a:rPr>
                  <a:t>Необслуживаемая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 panose="020B0502040204020203" pitchFamily="34" charset="0"/>
                  </a:rPr>
                  <a:t>метеостанция и 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 panose="020B0502040204020203" pitchFamily="34" charset="0"/>
                  </a:rPr>
                  <a:t>облакомер «</a:t>
                </a:r>
                <a:r>
                  <a:rPr kumimoji="0" lang="ru-RU" sz="9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 panose="020B0502040204020203" pitchFamily="34" charset="0"/>
                  </a:rPr>
                  <a:t>Линго</a:t>
                </a:r>
                <a:r>
                  <a:rPr kumimoji="0" lang="ru-RU" sz="9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 panose="020B0502040204020203" pitchFamily="34" charset="0"/>
                  </a:rPr>
                  <a:t>»</a:t>
                </a:r>
              </a:p>
            </p:txBody>
          </p:sp>
        </p:grpSp>
        <p:grpSp>
          <p:nvGrpSpPr>
            <p:cNvPr id="10" name="Группа 9"/>
            <p:cNvGrpSpPr/>
            <p:nvPr/>
          </p:nvGrpSpPr>
          <p:grpSpPr>
            <a:xfrm>
              <a:off x="5148064" y="944102"/>
              <a:ext cx="1335623" cy="1743102"/>
              <a:chOff x="4876237" y="646778"/>
              <a:chExt cx="1335623" cy="1743102"/>
            </a:xfrm>
          </p:grpSpPr>
          <p:pic>
            <p:nvPicPr>
              <p:cNvPr id="48" name="Рисунок 4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04048" y="646778"/>
                <a:ext cx="1080000" cy="1080000"/>
              </a:xfrm>
              <a:prstGeom prst="ellipse">
                <a:avLst/>
              </a:prstGeom>
              <a:ln w="14986">
                <a:gradFill>
                  <a:gsLst>
                    <a:gs pos="0">
                      <a:srgbClr val="00B0F0">
                        <a:alpha val="62000"/>
                      </a:srgbClr>
                    </a:gs>
                    <a:gs pos="100000">
                      <a:srgbClr val="4BACC6">
                        <a:lumMod val="40000"/>
                        <a:lumOff val="60000"/>
                      </a:srgbClr>
                    </a:gs>
                  </a:gsLst>
                  <a:lin ang="5400000" scaled="0"/>
                </a:gradFill>
                <a:headEnd type="oval"/>
                <a:tailEnd type="oval"/>
              </a:ln>
            </p:spPr>
          </p:pic>
          <p:sp>
            <p:nvSpPr>
              <p:cNvPr id="49" name="TextBox 48"/>
              <p:cNvSpPr txBox="1"/>
              <p:nvPr/>
            </p:nvSpPr>
            <p:spPr>
              <a:xfrm>
                <a:off x="4876237" y="1743549"/>
                <a:ext cx="133562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 panose="020B0502040204020203" pitchFamily="34" charset="0"/>
                  </a:rPr>
                  <a:t>Мобильный 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 panose="020B0502040204020203" pitchFamily="34" charset="0"/>
                  </a:rPr>
                  <a:t>аэронавигационный и 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 panose="020B0502040204020203" pitchFamily="34" charset="0"/>
                  </a:rPr>
                  <a:t>метеорологический 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 panose="020B0502040204020203" pitchFamily="34" charset="0"/>
                  </a:rPr>
                  <a:t>комплекс «</a:t>
                </a:r>
                <a:r>
                  <a:rPr kumimoji="0" lang="ru-RU" sz="9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 panose="020B0502040204020203" pitchFamily="34" charset="0"/>
                  </a:rPr>
                  <a:t>Сварог</a:t>
                </a:r>
                <a:r>
                  <a:rPr kumimoji="0" lang="ru-RU" sz="9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 panose="020B0502040204020203" pitchFamily="34" charset="0"/>
                  </a:rPr>
                  <a:t>»</a:t>
                </a:r>
              </a:p>
            </p:txBody>
          </p:sp>
        </p:grpSp>
        <p:cxnSp>
          <p:nvCxnSpPr>
            <p:cNvPr id="11" name="Соединительная линия уступом 10"/>
            <p:cNvCxnSpPr/>
            <p:nvPr/>
          </p:nvCxnSpPr>
          <p:spPr>
            <a:xfrm rot="5400000">
              <a:off x="4797893" y="3419133"/>
              <a:ext cx="1656188" cy="379782"/>
            </a:xfrm>
            <a:prstGeom prst="bentConnector3">
              <a:avLst>
                <a:gd name="adj1" fmla="val 99371"/>
              </a:avLst>
            </a:prstGeom>
            <a:noFill/>
            <a:ln w="14986" cap="flat" cmpd="sng" algn="ctr">
              <a:gradFill>
                <a:gsLst>
                  <a:gs pos="0">
                    <a:srgbClr val="00B0F0">
                      <a:alpha val="62000"/>
                    </a:srgbClr>
                  </a:gs>
                  <a:gs pos="100000">
                    <a:srgbClr val="4BACC6">
                      <a:lumMod val="40000"/>
                      <a:lumOff val="60000"/>
                    </a:srgbClr>
                  </a:gs>
                </a:gsLst>
                <a:lin ang="5400000" scaled="0"/>
              </a:gradFill>
              <a:prstDash val="solid"/>
              <a:headEnd type="oval"/>
              <a:tailEnd type="oval"/>
            </a:ln>
            <a:effectLst/>
          </p:spPr>
        </p:cxnSp>
        <p:cxnSp>
          <p:nvCxnSpPr>
            <p:cNvPr id="12" name="Соединительная линия уступом 11"/>
            <p:cNvCxnSpPr/>
            <p:nvPr/>
          </p:nvCxnSpPr>
          <p:spPr>
            <a:xfrm rot="16200000" flipH="1">
              <a:off x="3919736" y="3361188"/>
              <a:ext cx="1736580" cy="576059"/>
            </a:xfrm>
            <a:prstGeom prst="bentConnector3">
              <a:avLst>
                <a:gd name="adj1" fmla="val 50000"/>
              </a:avLst>
            </a:prstGeom>
            <a:noFill/>
            <a:ln w="14986" cap="flat" cmpd="sng" algn="ctr">
              <a:gradFill>
                <a:gsLst>
                  <a:gs pos="0">
                    <a:srgbClr val="00B0F0">
                      <a:alpha val="62000"/>
                    </a:srgbClr>
                  </a:gs>
                  <a:gs pos="100000">
                    <a:srgbClr val="4BACC6">
                      <a:lumMod val="40000"/>
                      <a:lumOff val="60000"/>
                    </a:srgbClr>
                  </a:gs>
                </a:gsLst>
                <a:lin ang="5400000" scaled="0"/>
              </a:gradFill>
              <a:prstDash val="solid"/>
              <a:headEnd type="oval"/>
              <a:tailEnd type="oval"/>
            </a:ln>
            <a:effectLst/>
          </p:spPr>
        </p:cxnSp>
        <p:grpSp>
          <p:nvGrpSpPr>
            <p:cNvPr id="13" name="Группа 12"/>
            <p:cNvGrpSpPr/>
            <p:nvPr/>
          </p:nvGrpSpPr>
          <p:grpSpPr>
            <a:xfrm>
              <a:off x="7884488" y="942921"/>
              <a:ext cx="1080000" cy="1468381"/>
              <a:chOff x="7596336" y="942921"/>
              <a:chExt cx="1080000" cy="1468381"/>
            </a:xfrm>
          </p:grpSpPr>
          <p:pic>
            <p:nvPicPr>
              <p:cNvPr id="46" name="Рисунок 4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342" t="7868" r="26342" b="21378"/>
              <a:stretch/>
            </p:blipFill>
            <p:spPr>
              <a:xfrm>
                <a:off x="7596336" y="942921"/>
                <a:ext cx="1080000" cy="1080000"/>
              </a:xfrm>
              <a:prstGeom prst="ellipse">
                <a:avLst/>
              </a:prstGeom>
              <a:ln w="14986">
                <a:gradFill>
                  <a:gsLst>
                    <a:gs pos="0">
                      <a:srgbClr val="00B0F0">
                        <a:alpha val="62000"/>
                      </a:srgbClr>
                    </a:gs>
                    <a:gs pos="100000">
                      <a:srgbClr val="4BACC6">
                        <a:lumMod val="40000"/>
                        <a:lumOff val="60000"/>
                      </a:srgbClr>
                    </a:gs>
                  </a:gsLst>
                  <a:lin ang="5400000" scaled="0"/>
                </a:gradFill>
                <a:headEnd type="oval"/>
                <a:tailEnd type="oval"/>
              </a:ln>
            </p:spPr>
          </p:pic>
          <p:sp>
            <p:nvSpPr>
              <p:cNvPr id="47" name="TextBox 46"/>
              <p:cNvSpPr txBox="1"/>
              <p:nvPr/>
            </p:nvSpPr>
            <p:spPr>
              <a:xfrm>
                <a:off x="7601579" y="2041970"/>
                <a:ext cx="10695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 panose="020B0502040204020203" pitchFamily="34" charset="0"/>
                  </a:rPr>
                  <a:t>Светосигнальное 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 panose="020B0502040204020203" pitchFamily="34" charset="0"/>
                  </a:rPr>
                  <a:t>оборудование</a:t>
                </a:r>
              </a:p>
            </p:txBody>
          </p:sp>
        </p:grpSp>
        <p:cxnSp>
          <p:nvCxnSpPr>
            <p:cNvPr id="14" name="Соединительная линия уступом 13"/>
            <p:cNvCxnSpPr/>
            <p:nvPr/>
          </p:nvCxnSpPr>
          <p:spPr>
            <a:xfrm rot="16200000" flipH="1">
              <a:off x="6841385" y="3067886"/>
              <a:ext cx="792087" cy="218168"/>
            </a:xfrm>
            <a:prstGeom prst="bentConnector3">
              <a:avLst>
                <a:gd name="adj1" fmla="val 98841"/>
              </a:avLst>
            </a:prstGeom>
            <a:noFill/>
            <a:ln w="14986" cap="flat" cmpd="sng" algn="ctr">
              <a:gradFill>
                <a:gsLst>
                  <a:gs pos="0">
                    <a:srgbClr val="00B0F0">
                      <a:alpha val="62000"/>
                    </a:srgbClr>
                  </a:gs>
                  <a:gs pos="100000">
                    <a:srgbClr val="4BACC6">
                      <a:lumMod val="40000"/>
                      <a:lumOff val="60000"/>
                    </a:srgbClr>
                  </a:gs>
                </a:gsLst>
                <a:lin ang="5400000" scaled="0"/>
              </a:gradFill>
              <a:prstDash val="solid"/>
              <a:headEnd type="oval"/>
              <a:tailEnd type="oval"/>
            </a:ln>
            <a:effectLst/>
          </p:spPr>
        </p:cxnSp>
        <p:cxnSp>
          <p:nvCxnSpPr>
            <p:cNvPr id="15" name="Соединительная линия уступом 14"/>
            <p:cNvCxnSpPr/>
            <p:nvPr/>
          </p:nvCxnSpPr>
          <p:spPr>
            <a:xfrm rot="5400000">
              <a:off x="6936288" y="3082070"/>
              <a:ext cx="1789343" cy="1187059"/>
            </a:xfrm>
            <a:prstGeom prst="bentConnector3">
              <a:avLst>
                <a:gd name="adj1" fmla="val 99137"/>
              </a:avLst>
            </a:prstGeom>
            <a:noFill/>
            <a:ln w="14986" cap="flat" cmpd="sng" algn="ctr">
              <a:gradFill>
                <a:gsLst>
                  <a:gs pos="0">
                    <a:srgbClr val="00B0F0">
                      <a:alpha val="62000"/>
                    </a:srgbClr>
                  </a:gs>
                  <a:gs pos="100000">
                    <a:srgbClr val="4BACC6">
                      <a:lumMod val="40000"/>
                      <a:lumOff val="60000"/>
                    </a:srgbClr>
                  </a:gs>
                </a:gsLst>
                <a:lin ang="5400000" scaled="0"/>
              </a:gradFill>
              <a:prstDash val="solid"/>
              <a:headEnd type="oval"/>
              <a:tailEnd type="oval"/>
            </a:ln>
            <a:effectLst/>
          </p:spPr>
        </p:cxnSp>
        <p:grpSp>
          <p:nvGrpSpPr>
            <p:cNvPr id="16" name="Группа 15"/>
            <p:cNvGrpSpPr/>
            <p:nvPr/>
          </p:nvGrpSpPr>
          <p:grpSpPr>
            <a:xfrm>
              <a:off x="6524144" y="942921"/>
              <a:ext cx="1144200" cy="1606880"/>
              <a:chOff x="6236112" y="942921"/>
              <a:chExt cx="1144200" cy="1606880"/>
            </a:xfrm>
          </p:grpSpPr>
          <p:pic>
            <p:nvPicPr>
              <p:cNvPr id="44" name="Picture 2" descr="E:\ФОТО ОБОРУДОВАНИЯ\фото Антону для буклета\IMG_1610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00312" y="942921"/>
                <a:ext cx="1080000" cy="1080000"/>
              </a:xfrm>
              <a:prstGeom prst="ellipse">
                <a:avLst/>
              </a:prstGeom>
              <a:ln w="14986">
                <a:gradFill>
                  <a:gsLst>
                    <a:gs pos="0">
                      <a:srgbClr val="00B0F0">
                        <a:alpha val="62000"/>
                      </a:srgbClr>
                    </a:gs>
                    <a:gs pos="100000">
                      <a:srgbClr val="4BACC6">
                        <a:lumMod val="40000"/>
                        <a:lumOff val="60000"/>
                      </a:srgbClr>
                    </a:gs>
                  </a:gsLst>
                  <a:lin ang="5400000" scaled="0"/>
                </a:gradFill>
                <a:headEnd type="oval"/>
                <a:tailEnd type="oval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5" name="TextBox 44"/>
              <p:cNvSpPr txBox="1"/>
              <p:nvPr/>
            </p:nvSpPr>
            <p:spPr>
              <a:xfrm>
                <a:off x="6236112" y="2041970"/>
                <a:ext cx="1124027" cy="5078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 panose="020B0502040204020203" pitchFamily="34" charset="0"/>
                  </a:rPr>
                  <a:t>Профилометр 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 panose="020B0502040204020203" pitchFamily="34" charset="0"/>
                  </a:rPr>
                  <a:t>лидарный</a:t>
                </a:r>
                <a:r>
                  <a:rPr kumimoji="0" lang="ru-RU" sz="9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 panose="020B0502040204020203" pitchFamily="34" charset="0"/>
                  </a:rPr>
                  <a:t> 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 panose="020B0502040204020203" pitchFamily="34" charset="0"/>
                  </a:rPr>
                  <a:t>ветровой ПЛВ-300</a:t>
                </a:r>
              </a:p>
            </p:txBody>
          </p:sp>
        </p:grpSp>
        <p:grpSp>
          <p:nvGrpSpPr>
            <p:cNvPr id="17" name="Группа 16"/>
            <p:cNvGrpSpPr/>
            <p:nvPr/>
          </p:nvGrpSpPr>
          <p:grpSpPr>
            <a:xfrm>
              <a:off x="1403452" y="476672"/>
              <a:ext cx="2448468" cy="2359213"/>
              <a:chOff x="1151568" y="476672"/>
              <a:chExt cx="2448468" cy="2359213"/>
            </a:xfrm>
          </p:grpSpPr>
          <p:pic>
            <p:nvPicPr>
              <p:cNvPr id="31" name="Рисунок 30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179" y="1755885"/>
                <a:ext cx="1080000" cy="1080000"/>
              </a:xfrm>
              <a:prstGeom prst="ellipse">
                <a:avLst/>
              </a:prstGeom>
              <a:ln w="14986">
                <a:gradFill>
                  <a:gsLst>
                    <a:gs pos="0">
                      <a:srgbClr val="00B0F0">
                        <a:alpha val="62000"/>
                      </a:srgbClr>
                    </a:gs>
                    <a:gs pos="100000">
                      <a:srgbClr val="4BACC6">
                        <a:lumMod val="40000"/>
                        <a:lumOff val="60000"/>
                      </a:srgbClr>
                    </a:gs>
                  </a:gsLst>
                  <a:lin ang="5400000" scaled="0"/>
                </a:gradFill>
                <a:headEnd type="oval"/>
                <a:tailEnd type="oval"/>
              </a:ln>
            </p:spPr>
          </p:pic>
          <p:grpSp>
            <p:nvGrpSpPr>
              <p:cNvPr id="32" name="Группа 31"/>
              <p:cNvGrpSpPr/>
              <p:nvPr/>
            </p:nvGrpSpPr>
            <p:grpSpPr>
              <a:xfrm>
                <a:off x="1802121" y="476672"/>
                <a:ext cx="1172116" cy="1160239"/>
                <a:chOff x="1802121" y="179348"/>
                <a:chExt cx="1172116" cy="1160239"/>
              </a:xfrm>
            </p:grpSpPr>
            <p:pic>
              <p:nvPicPr>
                <p:cNvPr id="42" name="Picture 3" descr="E:\ФОТО ОБОРУДОВАНИЯ\фото Антону для буклета\в схему обтравленый МТР-5.png"/>
                <p:cNvPicPr>
                  <a:picLocks noChangeAspect="1" noChangeArrowheads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-8863" t="-12142" r="-14635" b="7016"/>
                <a:stretch/>
              </p:blipFill>
              <p:spPr bwMode="auto">
                <a:xfrm>
                  <a:off x="2027381" y="619587"/>
                  <a:ext cx="721595" cy="720000"/>
                </a:xfrm>
                <a:prstGeom prst="ellipse">
                  <a:avLst/>
                </a:prstGeom>
                <a:ln w="14986">
                  <a:gradFill>
                    <a:gsLst>
                      <a:gs pos="0">
                        <a:srgbClr val="00B0F0">
                          <a:alpha val="62000"/>
                        </a:srgbClr>
                      </a:gs>
                      <a:gs pos="100000">
                        <a:srgbClr val="4BACC6">
                          <a:lumMod val="40000"/>
                          <a:lumOff val="60000"/>
                        </a:srgbClr>
                      </a:gs>
                    </a:gsLst>
                    <a:lin ang="5400000" scaled="0"/>
                  </a:gradFill>
                  <a:headEnd type="oval"/>
                  <a:tailEnd type="oval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3" name="TextBox 42"/>
                <p:cNvSpPr txBox="1"/>
                <p:nvPr/>
              </p:nvSpPr>
              <p:spPr>
                <a:xfrm>
                  <a:off x="1802121" y="179348"/>
                  <a:ext cx="117211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</a:rPr>
                    <a:t>Температурный </a:t>
                  </a: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9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</a:rPr>
                    <a:t>профилемер</a:t>
                  </a:r>
                  <a:r>
                    <a:rPr kumimoji="0" lang="ru-RU" sz="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</a:rPr>
                    <a:t> </a:t>
                  </a:r>
                  <a:r>
                    <a:rPr kumimoji="0" lang="en-US" sz="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</a:rPr>
                    <a:t>MTP-5</a:t>
                  </a:r>
                  <a:endParaRPr kumimoji="0" lang="ru-RU" sz="9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33" name="Группа 32"/>
              <p:cNvGrpSpPr/>
              <p:nvPr/>
            </p:nvGrpSpPr>
            <p:grpSpPr>
              <a:xfrm>
                <a:off x="1151568" y="485964"/>
                <a:ext cx="756056" cy="1152128"/>
                <a:chOff x="1151568" y="188640"/>
                <a:chExt cx="756056" cy="1152128"/>
              </a:xfrm>
            </p:grpSpPr>
            <p:pic>
              <p:nvPicPr>
                <p:cNvPr id="40" name="Рисунок 39"/>
                <p:cNvPicPr>
                  <a:picLocks noChangeAspect="1"/>
                </p:cNvPicPr>
                <p:nvPr/>
              </p:nvPicPr>
              <p:blipFill rotWithShape="1"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15175" b="19381"/>
                <a:stretch/>
              </p:blipFill>
              <p:spPr>
                <a:xfrm>
                  <a:off x="1187624" y="620768"/>
                  <a:ext cx="720000" cy="720000"/>
                </a:xfrm>
                <a:prstGeom prst="ellipse">
                  <a:avLst/>
                </a:prstGeom>
                <a:ln w="14986">
                  <a:gradFill>
                    <a:gsLst>
                      <a:gs pos="0">
                        <a:srgbClr val="00B0F0">
                          <a:alpha val="62000"/>
                        </a:srgbClr>
                      </a:gs>
                      <a:gs pos="100000">
                        <a:srgbClr val="4BACC6">
                          <a:lumMod val="40000"/>
                          <a:lumOff val="60000"/>
                        </a:srgbClr>
                      </a:gs>
                    </a:gsLst>
                    <a:lin ang="5400000" scaled="0"/>
                  </a:gradFill>
                  <a:headEnd type="oval"/>
                  <a:tailEnd type="oval"/>
                </a:ln>
              </p:spPr>
            </p:pic>
            <p:sp>
              <p:nvSpPr>
                <p:cNvPr id="41" name="TextBox 40"/>
                <p:cNvSpPr txBox="1"/>
                <p:nvPr/>
              </p:nvSpPr>
              <p:spPr>
                <a:xfrm>
                  <a:off x="1151568" y="188640"/>
                  <a:ext cx="73770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</a:rPr>
                    <a:t>МРЛК БЗ </a:t>
                  </a: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</a:rPr>
                    <a:t>«Монокль»</a:t>
                  </a:r>
                </a:p>
              </p:txBody>
            </p:sp>
          </p:grpSp>
          <p:grpSp>
            <p:nvGrpSpPr>
              <p:cNvPr id="34" name="Группа 33"/>
              <p:cNvGrpSpPr/>
              <p:nvPr/>
            </p:nvGrpSpPr>
            <p:grpSpPr>
              <a:xfrm>
                <a:off x="2880036" y="485964"/>
                <a:ext cx="720000" cy="1152128"/>
                <a:chOff x="2880036" y="188640"/>
                <a:chExt cx="720000" cy="1152128"/>
              </a:xfrm>
            </p:grpSpPr>
            <p:pic>
              <p:nvPicPr>
                <p:cNvPr id="38" name="Рисунок 37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80036" y="620768"/>
                  <a:ext cx="720000" cy="720000"/>
                </a:xfrm>
                <a:prstGeom prst="ellipse">
                  <a:avLst/>
                </a:prstGeom>
                <a:ln w="14986">
                  <a:gradFill>
                    <a:gsLst>
                      <a:gs pos="0">
                        <a:srgbClr val="00B0F0">
                          <a:alpha val="62000"/>
                        </a:srgbClr>
                      </a:gs>
                      <a:gs pos="100000">
                        <a:srgbClr val="4BACC6">
                          <a:lumMod val="40000"/>
                          <a:lumOff val="60000"/>
                        </a:srgbClr>
                      </a:gs>
                    </a:gsLst>
                    <a:lin ang="5400000" scaled="0"/>
                  </a:gradFill>
                  <a:headEnd type="oval"/>
                  <a:tailEnd type="oval"/>
                </a:ln>
              </p:spPr>
            </p:pic>
            <p:sp>
              <p:nvSpPr>
                <p:cNvPr id="39" name="TextBox 38"/>
                <p:cNvSpPr txBox="1"/>
                <p:nvPr/>
              </p:nvSpPr>
              <p:spPr>
                <a:xfrm>
                  <a:off x="2896252" y="188640"/>
                  <a:ext cx="68817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algn="ctr">
                    <a:defRPr sz="900" b="1">
                      <a:solidFill>
                        <a:prstClr val="black"/>
                      </a:solidFill>
                    </a:defRPr>
                  </a:lvl1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</a:rPr>
                    <a:t>КСА УВН «Витраж»</a:t>
                  </a:r>
                </a:p>
              </p:txBody>
            </p:sp>
          </p:grpSp>
          <p:cxnSp>
            <p:nvCxnSpPr>
              <p:cNvPr id="35" name="Прямая соединительная линия 34"/>
              <p:cNvCxnSpPr>
                <a:stCxn id="38" idx="4"/>
                <a:endCxn id="31" idx="7"/>
              </p:cNvCxnSpPr>
              <p:nvPr/>
            </p:nvCxnSpPr>
            <p:spPr>
              <a:xfrm flipH="1">
                <a:off x="2770017" y="1638092"/>
                <a:ext cx="470019" cy="275955"/>
              </a:xfrm>
              <a:prstGeom prst="line">
                <a:avLst/>
              </a:prstGeom>
              <a:noFill/>
              <a:ln w="14986" cap="flat" cmpd="sng" algn="ctr">
                <a:gradFill>
                  <a:gsLst>
                    <a:gs pos="0">
                      <a:srgbClr val="00B0F0">
                        <a:alpha val="62000"/>
                      </a:srgbClr>
                    </a:gs>
                    <a:gs pos="100000">
                      <a:srgbClr val="4BACC6">
                        <a:lumMod val="40000"/>
                        <a:lumOff val="60000"/>
                      </a:srgbClr>
                    </a:gs>
                  </a:gsLst>
                  <a:lin ang="5400000" scaled="0"/>
                </a:gradFill>
                <a:prstDash val="solid"/>
                <a:headEnd type="oval"/>
                <a:tailEnd type="oval"/>
              </a:ln>
              <a:effectLst/>
            </p:spPr>
          </p:cxnSp>
          <p:cxnSp>
            <p:nvCxnSpPr>
              <p:cNvPr id="36" name="Прямая соединительная линия 35"/>
              <p:cNvCxnSpPr>
                <a:stCxn id="42" idx="4"/>
                <a:endCxn id="31" idx="0"/>
              </p:cNvCxnSpPr>
              <p:nvPr/>
            </p:nvCxnSpPr>
            <p:spPr>
              <a:xfrm>
                <a:off x="2388179" y="1636911"/>
                <a:ext cx="0" cy="118974"/>
              </a:xfrm>
              <a:prstGeom prst="line">
                <a:avLst/>
              </a:prstGeom>
              <a:noFill/>
              <a:ln w="14986" cap="flat" cmpd="sng" algn="ctr">
                <a:gradFill>
                  <a:gsLst>
                    <a:gs pos="0">
                      <a:srgbClr val="00B0F0">
                        <a:alpha val="62000"/>
                      </a:srgbClr>
                    </a:gs>
                    <a:gs pos="100000">
                      <a:srgbClr val="4BACC6">
                        <a:lumMod val="40000"/>
                        <a:lumOff val="60000"/>
                      </a:srgbClr>
                    </a:gs>
                  </a:gsLst>
                  <a:lin ang="5400000" scaled="0"/>
                </a:gradFill>
                <a:prstDash val="solid"/>
                <a:headEnd type="oval"/>
                <a:tailEnd type="oval"/>
              </a:ln>
              <a:effectLst/>
            </p:spPr>
          </p:cxnSp>
          <p:cxnSp>
            <p:nvCxnSpPr>
              <p:cNvPr id="37" name="Прямая соединительная линия 36"/>
              <p:cNvCxnSpPr>
                <a:stCxn id="40" idx="4"/>
                <a:endCxn id="31" idx="1"/>
              </p:cNvCxnSpPr>
              <p:nvPr/>
            </p:nvCxnSpPr>
            <p:spPr>
              <a:xfrm>
                <a:off x="1547624" y="1638092"/>
                <a:ext cx="458717" cy="275955"/>
              </a:xfrm>
              <a:prstGeom prst="line">
                <a:avLst/>
              </a:prstGeom>
              <a:noFill/>
              <a:ln w="14986" cap="flat" cmpd="sng" algn="ctr">
                <a:gradFill>
                  <a:gsLst>
                    <a:gs pos="0">
                      <a:srgbClr val="00B0F0">
                        <a:alpha val="62000"/>
                      </a:srgbClr>
                    </a:gs>
                    <a:gs pos="100000">
                      <a:srgbClr val="4BACC6">
                        <a:lumMod val="40000"/>
                        <a:lumOff val="60000"/>
                      </a:srgbClr>
                    </a:gs>
                  </a:gsLst>
                  <a:lin ang="5400000" scaled="0"/>
                </a:gradFill>
                <a:prstDash val="solid"/>
                <a:headEnd type="oval"/>
                <a:tailEnd type="oval"/>
              </a:ln>
              <a:effectLst/>
            </p:spPr>
          </p:cxnSp>
        </p:grpSp>
        <p:cxnSp>
          <p:nvCxnSpPr>
            <p:cNvPr id="18" name="Соединительная линия уступом 17"/>
            <p:cNvCxnSpPr>
              <a:stCxn id="31" idx="4"/>
            </p:cNvCxnSpPr>
            <p:nvPr/>
          </p:nvCxnSpPr>
          <p:spPr>
            <a:xfrm rot="16200000" flipH="1">
              <a:off x="3093453" y="2382495"/>
              <a:ext cx="953154" cy="1859934"/>
            </a:xfrm>
            <a:prstGeom prst="bentConnector2">
              <a:avLst/>
            </a:prstGeom>
            <a:noFill/>
            <a:ln w="14986" cap="flat" cmpd="sng" algn="ctr">
              <a:gradFill>
                <a:gsLst>
                  <a:gs pos="0">
                    <a:srgbClr val="00B0F0">
                      <a:alpha val="62000"/>
                    </a:srgbClr>
                  </a:gs>
                  <a:gs pos="100000">
                    <a:srgbClr val="4BACC6">
                      <a:lumMod val="40000"/>
                      <a:lumOff val="60000"/>
                    </a:srgbClr>
                  </a:gs>
                </a:gsLst>
                <a:lin ang="5400000" scaled="0"/>
              </a:gradFill>
              <a:prstDash val="solid"/>
              <a:headEnd type="oval"/>
              <a:tailEnd type="oval"/>
            </a:ln>
            <a:effectLst/>
          </p:spPr>
        </p:cxnSp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961970"/>
              <a:ext cx="1080000" cy="1080000"/>
            </a:xfrm>
            <a:prstGeom prst="ellipse">
              <a:avLst/>
            </a:prstGeom>
            <a:ln w="14986">
              <a:gradFill>
                <a:gsLst>
                  <a:gs pos="0">
                    <a:srgbClr val="00B0F0">
                      <a:alpha val="62000"/>
                    </a:srgbClr>
                  </a:gs>
                  <a:gs pos="100000">
                    <a:srgbClr val="4BACC6">
                      <a:lumMod val="40000"/>
                      <a:lumOff val="60000"/>
                    </a:srgbClr>
                  </a:gs>
                </a:gsLst>
                <a:lin ang="5400000" scaled="0"/>
              </a:gradFill>
              <a:headEnd type="oval"/>
              <a:tailEnd type="oval"/>
            </a:ln>
          </p:spPr>
        </p:pic>
        <p:sp>
          <p:nvSpPr>
            <p:cNvPr id="20" name="TextBox 19"/>
            <p:cNvSpPr txBox="1"/>
            <p:nvPr/>
          </p:nvSpPr>
          <p:spPr>
            <a:xfrm>
              <a:off x="8425" y="2068866"/>
              <a:ext cx="14221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 panose="020B0502040204020203" pitchFamily="34" charset="0"/>
                </a:rPr>
                <a:t>Локатор обзора летного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 panose="020B0502040204020203" pitchFamily="34" charset="0"/>
                </a:rPr>
                <a:t>поля «Полином»</a:t>
              </a:r>
            </a:p>
          </p:txBody>
        </p:sp>
        <p:cxnSp>
          <p:nvCxnSpPr>
            <p:cNvPr id="21" name="Соединительная линия уступом 20"/>
            <p:cNvCxnSpPr/>
            <p:nvPr/>
          </p:nvCxnSpPr>
          <p:spPr>
            <a:xfrm rot="16200000" flipH="1">
              <a:off x="-306567" y="3807014"/>
              <a:ext cx="3672405" cy="1620236"/>
            </a:xfrm>
            <a:prstGeom prst="bentConnector3">
              <a:avLst>
                <a:gd name="adj1" fmla="val 100756"/>
              </a:avLst>
            </a:prstGeom>
            <a:noFill/>
            <a:ln w="14986" cap="flat" cmpd="sng" algn="ctr">
              <a:gradFill>
                <a:gsLst>
                  <a:gs pos="0">
                    <a:srgbClr val="00B0F0">
                      <a:alpha val="62000"/>
                    </a:srgbClr>
                  </a:gs>
                  <a:gs pos="100000">
                    <a:srgbClr val="4BACC6">
                      <a:lumMod val="40000"/>
                      <a:lumOff val="60000"/>
                    </a:srgbClr>
                  </a:gs>
                </a:gsLst>
                <a:lin ang="5400000" scaled="0"/>
              </a:gradFill>
              <a:prstDash val="solid"/>
              <a:headEnd type="oval"/>
              <a:tailEnd type="oval"/>
            </a:ln>
            <a:effectLst/>
          </p:spPr>
        </p:cxn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992" y="3033014"/>
              <a:ext cx="1080000" cy="1080000"/>
            </a:xfrm>
            <a:prstGeom prst="ellipse">
              <a:avLst/>
            </a:prstGeom>
            <a:ln w="14986">
              <a:gradFill>
                <a:gsLst>
                  <a:gs pos="0">
                    <a:srgbClr val="00B0F0">
                      <a:alpha val="62000"/>
                    </a:srgbClr>
                  </a:gs>
                  <a:gs pos="100000">
                    <a:srgbClr val="4BACC6">
                      <a:lumMod val="40000"/>
                      <a:lumOff val="60000"/>
                    </a:srgbClr>
                  </a:gs>
                </a:gsLst>
                <a:lin ang="5400000" scaled="0"/>
              </a:gradFill>
              <a:headEnd type="oval"/>
              <a:tailEnd type="oval"/>
            </a:ln>
          </p:spPr>
        </p:pic>
        <p:sp>
          <p:nvSpPr>
            <p:cNvPr id="23" name="TextBox 22"/>
            <p:cNvSpPr txBox="1"/>
            <p:nvPr/>
          </p:nvSpPr>
          <p:spPr>
            <a:xfrm>
              <a:off x="885285" y="4206286"/>
              <a:ext cx="1651413" cy="230832"/>
            </a:xfrm>
            <a:prstGeom prst="rect">
              <a:avLst/>
            </a:prstGeom>
            <a:solidFill>
              <a:sysClr val="window" lastClr="FFFFFF">
                <a:alpha val="71000"/>
              </a:sys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 panose="020B0502040204020203" pitchFamily="34" charset="0"/>
                </a:rPr>
                <a:t>Стартовый командный пункт</a:t>
              </a:r>
            </a:p>
          </p:txBody>
        </p:sp>
        <p:cxnSp>
          <p:nvCxnSpPr>
            <p:cNvPr id="24" name="Соединительная линия уступом 23"/>
            <p:cNvCxnSpPr>
              <a:stCxn id="23" idx="2"/>
            </p:cNvCxnSpPr>
            <p:nvPr/>
          </p:nvCxnSpPr>
          <p:spPr>
            <a:xfrm rot="5400000" flipH="1" flipV="1">
              <a:off x="3191801" y="2840893"/>
              <a:ext cx="115416" cy="3077034"/>
            </a:xfrm>
            <a:prstGeom prst="bentConnector4">
              <a:avLst>
                <a:gd name="adj1" fmla="val -198066"/>
                <a:gd name="adj2" fmla="val 99992"/>
              </a:avLst>
            </a:prstGeom>
            <a:noFill/>
            <a:ln w="14986" cap="flat" cmpd="sng" algn="ctr">
              <a:gradFill>
                <a:gsLst>
                  <a:gs pos="0">
                    <a:srgbClr val="00B0F0">
                      <a:alpha val="62000"/>
                    </a:srgbClr>
                  </a:gs>
                  <a:gs pos="100000">
                    <a:srgbClr val="4BACC6">
                      <a:lumMod val="40000"/>
                      <a:lumOff val="60000"/>
                    </a:srgbClr>
                  </a:gs>
                </a:gsLst>
                <a:lin ang="5400000" scaled="0"/>
              </a:gradFill>
              <a:prstDash val="solid"/>
              <a:headEnd type="oval"/>
              <a:tailEnd type="oval"/>
            </a:ln>
            <a:effectLst/>
          </p:spPr>
        </p:cxnSp>
        <p:cxnSp>
          <p:nvCxnSpPr>
            <p:cNvPr id="25" name="Соединительная линия уступом 24"/>
            <p:cNvCxnSpPr/>
            <p:nvPr/>
          </p:nvCxnSpPr>
          <p:spPr>
            <a:xfrm flipV="1">
              <a:off x="1772302" y="5517232"/>
              <a:ext cx="2799698" cy="288032"/>
            </a:xfrm>
            <a:prstGeom prst="bentConnector3">
              <a:avLst>
                <a:gd name="adj1" fmla="val 50000"/>
              </a:avLst>
            </a:prstGeom>
            <a:noFill/>
            <a:ln w="14986" cap="flat" cmpd="sng" algn="ctr">
              <a:gradFill>
                <a:gsLst>
                  <a:gs pos="0">
                    <a:srgbClr val="00B0F0">
                      <a:alpha val="62000"/>
                    </a:srgbClr>
                  </a:gs>
                  <a:gs pos="100000">
                    <a:srgbClr val="4BACC6">
                      <a:lumMod val="40000"/>
                      <a:lumOff val="60000"/>
                    </a:srgbClr>
                  </a:gs>
                </a:gsLst>
                <a:lin ang="5400000" scaled="0"/>
              </a:gradFill>
              <a:prstDash val="solid"/>
              <a:headEnd type="oval"/>
              <a:tailEnd type="oval"/>
            </a:ln>
            <a:effectLst/>
          </p:spPr>
        </p:cxnSp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4992" y="4731526"/>
              <a:ext cx="972000" cy="972000"/>
            </a:xfrm>
            <a:prstGeom prst="ellipse">
              <a:avLst/>
            </a:prstGeom>
            <a:ln w="14986">
              <a:gradFill>
                <a:gsLst>
                  <a:gs pos="0">
                    <a:srgbClr val="00B0F0">
                      <a:alpha val="62000"/>
                    </a:srgbClr>
                  </a:gs>
                  <a:gs pos="100000">
                    <a:srgbClr val="4BACC6">
                      <a:lumMod val="40000"/>
                      <a:lumOff val="60000"/>
                    </a:srgbClr>
                  </a:gs>
                </a:gsLst>
                <a:lin ang="5400000" scaled="0"/>
              </a:gradFill>
              <a:headEnd type="oval"/>
              <a:tailEnd type="oval"/>
            </a:ln>
          </p:spPr>
        </p:pic>
        <p:cxnSp>
          <p:nvCxnSpPr>
            <p:cNvPr id="27" name="Прямая соединительная линия 26"/>
            <p:cNvCxnSpPr/>
            <p:nvPr/>
          </p:nvCxnSpPr>
          <p:spPr>
            <a:xfrm flipH="1">
              <a:off x="3131921" y="3356992"/>
              <a:ext cx="4752567" cy="3456384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/>
              </a:solidFill>
              <a:prstDash val="solid"/>
            </a:ln>
            <a:effectLst/>
          </p:spPr>
        </p:cxnSp>
        <p:cxnSp>
          <p:nvCxnSpPr>
            <p:cNvPr id="28" name="Прямая соединительная линия 27"/>
            <p:cNvCxnSpPr/>
            <p:nvPr/>
          </p:nvCxnSpPr>
          <p:spPr>
            <a:xfrm flipH="1">
              <a:off x="4716016" y="3356992"/>
              <a:ext cx="3528392" cy="3456384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/>
              </a:solidFill>
              <a:prstDash val="solid"/>
            </a:ln>
            <a:effectLst/>
          </p:spPr>
        </p:cxnSp>
        <p:cxnSp>
          <p:nvCxnSpPr>
            <p:cNvPr id="29" name="Прямая соединительная линия 28"/>
            <p:cNvCxnSpPr/>
            <p:nvPr/>
          </p:nvCxnSpPr>
          <p:spPr>
            <a:xfrm>
              <a:off x="7884488" y="3356992"/>
              <a:ext cx="359920" cy="0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/>
              </a:solidFill>
              <a:prstDash val="solid"/>
            </a:ln>
            <a:effectLst/>
          </p:spPr>
        </p:cxnSp>
        <p:sp>
          <p:nvSpPr>
            <p:cNvPr id="30" name="TextBox 29"/>
            <p:cNvSpPr txBox="1"/>
            <p:nvPr/>
          </p:nvSpPr>
          <p:spPr>
            <a:xfrm>
              <a:off x="885284" y="5835394"/>
              <a:ext cx="1651413" cy="369332"/>
            </a:xfrm>
            <a:prstGeom prst="rect">
              <a:avLst/>
            </a:prstGeom>
            <a:solidFill>
              <a:sysClr val="window" lastClr="FFFFFF">
                <a:alpha val="71000"/>
              </a:sys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 panose="020B0502040204020203" pitchFamily="34" charset="0"/>
                </a:rPr>
                <a:t>волоконно-оптическая система контроля (ВОСК)</a:t>
              </a:r>
            </a:p>
          </p:txBody>
        </p:sp>
      </p:grpSp>
      <p:graphicFrame>
        <p:nvGraphicFramePr>
          <p:cNvPr id="52" name="Схема 51"/>
          <p:cNvGraphicFramePr/>
          <p:nvPr>
            <p:extLst>
              <p:ext uri="{D42A27DB-BD31-4B8C-83A1-F6EECF244321}">
                <p14:modId xmlns:p14="http://schemas.microsoft.com/office/powerpoint/2010/main" val="3124157147"/>
              </p:ext>
            </p:extLst>
          </p:nvPr>
        </p:nvGraphicFramePr>
        <p:xfrm>
          <a:off x="6578944" y="539525"/>
          <a:ext cx="7303324" cy="5719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53" name="Заголовок 1"/>
          <p:cNvSpPr txBox="1">
            <a:spLocks/>
          </p:cNvSpPr>
          <p:nvPr/>
        </p:nvSpPr>
        <p:spPr>
          <a:xfrm>
            <a:off x="-13463" y="12184"/>
            <a:ext cx="8585962" cy="857313"/>
          </a:xfrm>
          <a:prstGeom prst="rect">
            <a:avLst/>
          </a:prstGeom>
          <a:solidFill>
            <a:schemeClr val="bg2">
              <a:lumMod val="90000"/>
              <a:alpha val="62000"/>
            </a:schemeClr>
          </a:solidFill>
          <a:ln>
            <a:noFill/>
          </a:ln>
        </p:spPr>
        <p:txBody>
          <a:bodyPr vert="horz" lIns="91440" tIns="45720" rIns="91440" bIns="45720" rtlCol="0" anchor="t" anchorCtr="0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400" b="1" cap="small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Аэродромная инфраструктура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633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58346" y="9525"/>
            <a:ext cx="4041317" cy="688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9" t="17684" r="7615" b="22223"/>
          <a:stretch/>
        </p:blipFill>
        <p:spPr bwMode="auto">
          <a:xfrm>
            <a:off x="2276475" y="1771650"/>
            <a:ext cx="5657850" cy="2446464"/>
          </a:xfrm>
          <a:prstGeom prst="rect">
            <a:avLst/>
          </a:prstGeom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КАНЕВСКИЙ\ОРЛОВКА презентация\обработка\DSC_708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1" t="16783" r="62818" b="16220"/>
          <a:stretch/>
        </p:blipFill>
        <p:spPr bwMode="auto">
          <a:xfrm>
            <a:off x="1" y="1771650"/>
            <a:ext cx="2083980" cy="5121113"/>
          </a:xfrm>
          <a:prstGeom prst="rect">
            <a:avLst/>
          </a:prstGeom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E:\КАНЕВСКИЙ\ОРЛОВКА презентация\обработка\DSC_721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69" t="21145" r="43827" b="14939"/>
          <a:stretch/>
        </p:blipFill>
        <p:spPr bwMode="auto">
          <a:xfrm>
            <a:off x="2276475" y="4306777"/>
            <a:ext cx="2826684" cy="2551223"/>
          </a:xfrm>
          <a:prstGeom prst="rect">
            <a:avLst/>
          </a:prstGeom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6134" r="5890" b="27852"/>
          <a:stretch/>
        </p:blipFill>
        <p:spPr>
          <a:xfrm>
            <a:off x="5219700" y="4272014"/>
            <a:ext cx="2714626" cy="2585986"/>
          </a:xfrm>
          <a:prstGeom prst="rect">
            <a:avLst/>
          </a:prstGeom>
          <a:effectLst/>
        </p:spPr>
      </p:pic>
      <p:sp>
        <p:nvSpPr>
          <p:cNvPr id="2" name="Прямоугольник 1"/>
          <p:cNvSpPr/>
          <p:nvPr/>
        </p:nvSpPr>
        <p:spPr>
          <a:xfrm>
            <a:off x="0" y="9526"/>
            <a:ext cx="7934326" cy="6883238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0" y="9525"/>
            <a:ext cx="7934325" cy="1762125"/>
          </a:xfrm>
          <a:prstGeom prst="rect">
            <a:avLst/>
          </a:prstGeom>
          <a:solidFill>
            <a:schemeClr val="bg2">
              <a:lumMod val="90000"/>
              <a:alpha val="62000"/>
            </a:schemeClr>
          </a:solidFill>
          <a:ln>
            <a:noFill/>
          </a:ln>
        </p:spPr>
        <p:txBody>
          <a:bodyPr vert="horz" lIns="91440" tIns="45720" rIns="91440" bIns="45720" rtlCol="0" anchor="t" anchorCtr="0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 b="1" cap="small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400" dirty="0"/>
              <a:t>Аэронавигационное </a:t>
            </a:r>
          </a:p>
          <a:p>
            <a:r>
              <a:rPr lang="ru-RU" sz="4400" dirty="0"/>
              <a:t>обеспечение</a:t>
            </a:r>
          </a:p>
          <a:p>
            <a:endParaRPr lang="ru-RU" sz="4400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8158346" y="5889812"/>
            <a:ext cx="4033654" cy="1002952"/>
          </a:xfrm>
          <a:prstGeom prst="rect">
            <a:avLst/>
          </a:prstGeom>
          <a:solidFill>
            <a:schemeClr val="bg2">
              <a:lumMod val="90000"/>
              <a:alpha val="62000"/>
            </a:schemeClr>
          </a:solidFill>
          <a:ln>
            <a:noFill/>
          </a:ln>
        </p:spPr>
        <p:txBody>
          <a:bodyPr vert="horz" lIns="91440" tIns="45720" rIns="91440" bIns="45720" rtlCol="0" anchor="t" anchorCtr="0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400" b="1" cap="small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 smtClean="0"/>
              <a:t>Базирование малой авиации на </a:t>
            </a:r>
            <a:r>
              <a:rPr lang="ru-RU" sz="2800" dirty="0"/>
              <a:t>аэродроме</a:t>
            </a:r>
          </a:p>
        </p:txBody>
      </p:sp>
    </p:spTree>
    <p:extLst>
      <p:ext uri="{BB962C8B-B14F-4D97-AF65-F5344CB8AC3E}">
        <p14:creationId xmlns:p14="http://schemas.microsoft.com/office/powerpoint/2010/main" val="100728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8048</TotalTime>
  <Words>1055</Words>
  <Application>Microsoft Office PowerPoint</Application>
  <PresentationFormat>Произвольный</PresentationFormat>
  <Paragraphs>283</Paragraphs>
  <Slides>28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Соответствующий видеоизображению участок РЛИ с 4-я точечными отражателями под молодыми деревьями высотой 3 м (железные бочки с расчётной ЭПР 0,8 кв. м)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Каневский Михаил Игоревич</cp:lastModifiedBy>
  <cp:revision>472</cp:revision>
  <cp:lastPrinted>2016-08-15T12:25:41Z</cp:lastPrinted>
  <dcterms:created xsi:type="dcterms:W3CDTF">2016-04-10T13:52:24Z</dcterms:created>
  <dcterms:modified xsi:type="dcterms:W3CDTF">2016-09-15T10:39:17Z</dcterms:modified>
</cp:coreProperties>
</file>